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71" r:id="rId3"/>
    <p:sldId id="257" r:id="rId4"/>
    <p:sldId id="308" r:id="rId5"/>
    <p:sldId id="261" r:id="rId6"/>
    <p:sldId id="382" r:id="rId7"/>
    <p:sldId id="354" r:id="rId8"/>
    <p:sldId id="346" r:id="rId9"/>
    <p:sldId id="376" r:id="rId10"/>
    <p:sldId id="358" r:id="rId11"/>
    <p:sldId id="379" r:id="rId12"/>
    <p:sldId id="380" r:id="rId13"/>
    <p:sldId id="362" r:id="rId14"/>
    <p:sldId id="356" r:id="rId15"/>
    <p:sldId id="363" r:id="rId16"/>
    <p:sldId id="333"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p15:clr>
            <a:srgbClr val="A4A3A4"/>
          </p15:clr>
        </p15:guide>
        <p15:guide id="2" pos="5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el, Ann" initials="MA" lastIdx="8" clrIdx="0">
    <p:extLst>
      <p:ext uri="{19B8F6BF-5375-455C-9EA6-DF929625EA0E}">
        <p15:presenceInfo xmlns:p15="http://schemas.microsoft.com/office/powerpoint/2012/main" userId="S-1-5-21-75260257-676945368-1897138802-27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5"/>
    <p:restoredTop sz="89054" autoAdjust="0"/>
  </p:normalViewPr>
  <p:slideViewPr>
    <p:cSldViewPr>
      <p:cViewPr varScale="1">
        <p:scale>
          <a:sx n="75" d="100"/>
          <a:sy n="75" d="100"/>
        </p:scale>
        <p:origin x="312" y="78"/>
      </p:cViewPr>
      <p:guideLst>
        <p:guide orient="horz" pos="624"/>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erv571a\Research3\Odrxs1\Consumer%20Prices%20&amp;%20Intangible%20Assets\Cost%20of%20Living%20Worksheet,%2012.1.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38484371973245"/>
          <c:y val="2.9784333760655726E-2"/>
          <c:w val="0.79763744554214766"/>
          <c:h val="0.9404313324786886"/>
        </c:manualLayout>
      </c:layout>
      <c:scatterChart>
        <c:scatterStyle val="lineMarker"/>
        <c:varyColors val="0"/>
        <c:ser>
          <c:idx val="0"/>
          <c:order val="0"/>
          <c:tx>
            <c:strRef>
              <c:f>'Weather Impact'!$AL$1</c:f>
              <c:strCache>
                <c:ptCount val="1"/>
                <c:pt idx="0">
                  <c:v>Adjusted for weather</c:v>
                </c:pt>
              </c:strCache>
            </c:strRef>
          </c:tx>
          <c:spPr>
            <a:ln w="19050">
              <a:noFill/>
            </a:ln>
          </c:spPr>
          <c:marker>
            <c:symbol val="circle"/>
            <c:size val="5"/>
            <c:spPr>
              <a:solidFill>
                <a:srgbClr val="004C97"/>
              </a:solidFill>
              <a:ln w="12700">
                <a:solidFill>
                  <a:srgbClr val="004C97"/>
                </a:solidFill>
              </a:ln>
            </c:spPr>
          </c:marker>
          <c:yVal>
            <c:numRef>
              <c:f>'Weather Impact'!$AL$2:$AL$275</c:f>
              <c:numCache>
                <c:formatCode>0%</c:formatCode>
                <c:ptCount val="274"/>
                <c:pt idx="51">
                  <c:v>1.0971132218840383E-2</c:v>
                </c:pt>
                <c:pt idx="52">
                  <c:v>1.0982983877383935E-2</c:v>
                </c:pt>
                <c:pt idx="53">
                  <c:v>1.181588729678045E-2</c:v>
                </c:pt>
                <c:pt idx="54">
                  <c:v>1.4423338684818503E-2</c:v>
                </c:pt>
                <c:pt idx="55">
                  <c:v>1.2699614434383803E-2</c:v>
                </c:pt>
                <c:pt idx="56">
                  <c:v>9.8600608574964718E-3</c:v>
                </c:pt>
                <c:pt idx="57">
                  <c:v>7.2688730592846062E-3</c:v>
                </c:pt>
                <c:pt idx="58">
                  <c:v>4.135277238678044E-3</c:v>
                </c:pt>
                <c:pt idx="59">
                  <c:v>5.2856666935112012E-5</c:v>
                </c:pt>
                <c:pt idx="60">
                  <c:v>-3.5989248082399102E-3</c:v>
                </c:pt>
                <c:pt idx="61">
                  <c:v>-6.1222034680817839E-3</c:v>
                </c:pt>
                <c:pt idx="62">
                  <c:v>-8.5825904800319597E-3</c:v>
                </c:pt>
                <c:pt idx="63">
                  <c:v>-7.3870436108940431E-3</c:v>
                </c:pt>
                <c:pt idx="64">
                  <c:v>-6.2328477839737788E-3</c:v>
                </c:pt>
                <c:pt idx="65">
                  <c:v>-3.8251444220456705E-3</c:v>
                </c:pt>
                <c:pt idx="66">
                  <c:v>-1.0645730659631823E-3</c:v>
                </c:pt>
                <c:pt idx="67">
                  <c:v>2.1384890452307717E-3</c:v>
                </c:pt>
                <c:pt idx="68">
                  <c:v>4.256562094722284E-3</c:v>
                </c:pt>
                <c:pt idx="69">
                  <c:v>7.4686210853945533E-3</c:v>
                </c:pt>
                <c:pt idx="70">
                  <c:v>8.0400094407242148E-3</c:v>
                </c:pt>
                <c:pt idx="71">
                  <c:v>8.5651157718144577E-3</c:v>
                </c:pt>
                <c:pt idx="72">
                  <c:v>1.0803349067415417E-2</c:v>
                </c:pt>
                <c:pt idx="73">
                  <c:v>2.1538529471091278E-2</c:v>
                </c:pt>
                <c:pt idx="74">
                  <c:v>2.9999056518970304E-2</c:v>
                </c:pt>
                <c:pt idx="75">
                  <c:v>3.4407960005628312E-2</c:v>
                </c:pt>
                <c:pt idx="76">
                  <c:v>4.4612064994713894E-2</c:v>
                </c:pt>
                <c:pt idx="77">
                  <c:v>5.8716922796845636E-2</c:v>
                </c:pt>
                <c:pt idx="78">
                  <c:v>7.4562157727292591E-2</c:v>
                </c:pt>
                <c:pt idx="79">
                  <c:v>9.3564864812346257E-2</c:v>
                </c:pt>
                <c:pt idx="80">
                  <c:v>0.11621511445820534</c:v>
                </c:pt>
                <c:pt idx="81">
                  <c:v>0.13305917602765857</c:v>
                </c:pt>
                <c:pt idx="82">
                  <c:v>0.14695001190835416</c:v>
                </c:pt>
                <c:pt idx="83">
                  <c:v>0.15656153397026212</c:v>
                </c:pt>
                <c:pt idx="84">
                  <c:v>0.16360972395695839</c:v>
                </c:pt>
                <c:pt idx="85">
                  <c:v>0.16937360939812493</c:v>
                </c:pt>
                <c:pt idx="86">
                  <c:v>0.17491499508911609</c:v>
                </c:pt>
                <c:pt idx="87">
                  <c:v>0.18035689605510666</c:v>
                </c:pt>
                <c:pt idx="88">
                  <c:v>0.18292273687555752</c:v>
                </c:pt>
                <c:pt idx="89">
                  <c:v>0.18531798301974639</c:v>
                </c:pt>
                <c:pt idx="90">
                  <c:v>0.18566332477818331</c:v>
                </c:pt>
                <c:pt idx="91">
                  <c:v>0.18466397908843796</c:v>
                </c:pt>
                <c:pt idx="92">
                  <c:v>0.18471804687376439</c:v>
                </c:pt>
                <c:pt idx="93">
                  <c:v>0.18450238129165433</c:v>
                </c:pt>
                <c:pt idx="94">
                  <c:v>0.18476735669398212</c:v>
                </c:pt>
                <c:pt idx="95">
                  <c:v>0.18591904377566321</c:v>
                </c:pt>
                <c:pt idx="96">
                  <c:v>0.18748458731334691</c:v>
                </c:pt>
                <c:pt idx="97">
                  <c:v>0.19003900901753681</c:v>
                </c:pt>
                <c:pt idx="98">
                  <c:v>0.19328878569525282</c:v>
                </c:pt>
                <c:pt idx="99">
                  <c:v>0.19433631659528108</c:v>
                </c:pt>
                <c:pt idx="100">
                  <c:v>0.19442766952536866</c:v>
                </c:pt>
                <c:pt idx="101">
                  <c:v>0.19255571303468297</c:v>
                </c:pt>
                <c:pt idx="102">
                  <c:v>0.1995100413460526</c:v>
                </c:pt>
                <c:pt idx="103">
                  <c:v>0.19902749717557131</c:v>
                </c:pt>
                <c:pt idx="104">
                  <c:v>0.19681469736618792</c:v>
                </c:pt>
                <c:pt idx="105">
                  <c:v>0.19233044501389901</c:v>
                </c:pt>
                <c:pt idx="106">
                  <c:v>0.19068514067930178</c:v>
                </c:pt>
                <c:pt idx="107">
                  <c:v>0.19050165624301799</c:v>
                </c:pt>
                <c:pt idx="108">
                  <c:v>0.18973311511527408</c:v>
                </c:pt>
                <c:pt idx="109">
                  <c:v>0.18084186246237058</c:v>
                </c:pt>
                <c:pt idx="110">
                  <c:v>0.17888651181959744</c:v>
                </c:pt>
                <c:pt idx="111">
                  <c:v>0.17824236985233255</c:v>
                </c:pt>
                <c:pt idx="112">
                  <c:v>0.18044677834143336</c:v>
                </c:pt>
                <c:pt idx="113">
                  <c:v>0.18108365359835035</c:v>
                </c:pt>
                <c:pt idx="114">
                  <c:v>0.18026684075186702</c:v>
                </c:pt>
                <c:pt idx="115">
                  <c:v>0.17921922334338219</c:v>
                </c:pt>
                <c:pt idx="116">
                  <c:v>0.17818164091585392</c:v>
                </c:pt>
                <c:pt idx="117">
                  <c:v>0.1771521037747823</c:v>
                </c:pt>
                <c:pt idx="118">
                  <c:v>0.17634238462173374</c:v>
                </c:pt>
                <c:pt idx="119">
                  <c:v>0.17506041580453011</c:v>
                </c:pt>
                <c:pt idx="120">
                  <c:v>0.17259933672492769</c:v>
                </c:pt>
                <c:pt idx="121">
                  <c:v>0.16883146090109979</c:v>
                </c:pt>
                <c:pt idx="122">
                  <c:v>0.1646304372354648</c:v>
                </c:pt>
                <c:pt idx="123">
                  <c:v>0.16148542229859736</c:v>
                </c:pt>
                <c:pt idx="124">
                  <c:v>0.15897148655205984</c:v>
                </c:pt>
                <c:pt idx="125">
                  <c:v>0.15543545339171164</c:v>
                </c:pt>
                <c:pt idx="126">
                  <c:v>0.1533018088200461</c:v>
                </c:pt>
                <c:pt idx="127">
                  <c:v>0.15183055949997171</c:v>
                </c:pt>
                <c:pt idx="128">
                  <c:v>0.15114203869451084</c:v>
                </c:pt>
                <c:pt idx="129">
                  <c:v>0.14705235141242004</c:v>
                </c:pt>
                <c:pt idx="130">
                  <c:v>0.14431063889985943</c:v>
                </c:pt>
                <c:pt idx="131">
                  <c:v>0.14468548004197046</c:v>
                </c:pt>
                <c:pt idx="132">
                  <c:v>0.14492623307647196</c:v>
                </c:pt>
                <c:pt idx="133">
                  <c:v>0.14386875370394359</c:v>
                </c:pt>
                <c:pt idx="134">
                  <c:v>0.14368232798013808</c:v>
                </c:pt>
                <c:pt idx="135">
                  <c:v>0.14294112352465521</c:v>
                </c:pt>
                <c:pt idx="136">
                  <c:v>0.14398216629044427</c:v>
                </c:pt>
                <c:pt idx="137">
                  <c:v>0.14442474355401227</c:v>
                </c:pt>
                <c:pt idx="138">
                  <c:v>0.14262329145539235</c:v>
                </c:pt>
                <c:pt idx="139">
                  <c:v>0.14078429468664166</c:v>
                </c:pt>
                <c:pt idx="140">
                  <c:v>0.13883629726267296</c:v>
                </c:pt>
                <c:pt idx="141">
                  <c:v>0.13591187888993728</c:v>
                </c:pt>
                <c:pt idx="142">
                  <c:v>0.13295389523607096</c:v>
                </c:pt>
                <c:pt idx="143">
                  <c:v>0.13111282226436383</c:v>
                </c:pt>
                <c:pt idx="144">
                  <c:v>0.12874967075754468</c:v>
                </c:pt>
                <c:pt idx="145">
                  <c:v>0.13207704552076116</c:v>
                </c:pt>
                <c:pt idx="146">
                  <c:v>0.13204166356204353</c:v>
                </c:pt>
                <c:pt idx="147">
                  <c:v>0.13157823776045369</c:v>
                </c:pt>
                <c:pt idx="148">
                  <c:v>0.13104387502451556</c:v>
                </c:pt>
                <c:pt idx="149">
                  <c:v>0.13077414165707907</c:v>
                </c:pt>
                <c:pt idx="150">
                  <c:v>0.12899881511232883</c:v>
                </c:pt>
                <c:pt idx="151">
                  <c:v>0.12823390733975881</c:v>
                </c:pt>
                <c:pt idx="152">
                  <c:v>0.12223939035350391</c:v>
                </c:pt>
                <c:pt idx="153">
                  <c:v>0.1205895875791675</c:v>
                </c:pt>
                <c:pt idx="154">
                  <c:v>0.1187013674986557</c:v>
                </c:pt>
                <c:pt idx="155">
                  <c:v>0.11721549824942903</c:v>
                </c:pt>
                <c:pt idx="156">
                  <c:v>0.11529976847974312</c:v>
                </c:pt>
                <c:pt idx="157">
                  <c:v>0.11331379384336114</c:v>
                </c:pt>
                <c:pt idx="158">
                  <c:v>0.11119450967547831</c:v>
                </c:pt>
                <c:pt idx="159">
                  <c:v>0.1099555355611662</c:v>
                </c:pt>
                <c:pt idx="160">
                  <c:v>0.10851205545563544</c:v>
                </c:pt>
                <c:pt idx="161">
                  <c:v>0.10752447491597707</c:v>
                </c:pt>
                <c:pt idx="162">
                  <c:v>0.10684996848047285</c:v>
                </c:pt>
                <c:pt idx="163">
                  <c:v>0.10594621463518458</c:v>
                </c:pt>
                <c:pt idx="164">
                  <c:v>0.10402477530736823</c:v>
                </c:pt>
                <c:pt idx="165">
                  <c:v>0.1030015532836227</c:v>
                </c:pt>
                <c:pt idx="166">
                  <c:v>0.1025476434122503</c:v>
                </c:pt>
                <c:pt idx="167">
                  <c:v>0.10163497919594022</c:v>
                </c:pt>
                <c:pt idx="168">
                  <c:v>0.10092336063258796</c:v>
                </c:pt>
                <c:pt idx="169">
                  <c:v>9.9748316267645826E-2</c:v>
                </c:pt>
                <c:pt idx="170">
                  <c:v>9.847672846522483E-2</c:v>
                </c:pt>
                <c:pt idx="171">
                  <c:v>9.7558095165414721E-2</c:v>
                </c:pt>
                <c:pt idx="172">
                  <c:v>9.7715367539372239E-2</c:v>
                </c:pt>
                <c:pt idx="173">
                  <c:v>9.7949026880438911E-2</c:v>
                </c:pt>
                <c:pt idx="174">
                  <c:v>9.7404802180457231E-2</c:v>
                </c:pt>
                <c:pt idx="175">
                  <c:v>9.6910579368345462E-2</c:v>
                </c:pt>
                <c:pt idx="176">
                  <c:v>9.6738946590605251E-2</c:v>
                </c:pt>
                <c:pt idx="177">
                  <c:v>9.7372188492348355E-2</c:v>
                </c:pt>
                <c:pt idx="178">
                  <c:v>9.8337882392506543E-2</c:v>
                </c:pt>
                <c:pt idx="179">
                  <c:v>9.7808104604764107E-2</c:v>
                </c:pt>
                <c:pt idx="180">
                  <c:v>9.6250433336623933E-2</c:v>
                </c:pt>
                <c:pt idx="181">
                  <c:v>9.4763699002832005E-2</c:v>
                </c:pt>
                <c:pt idx="182">
                  <c:v>9.2133668907641658E-2</c:v>
                </c:pt>
                <c:pt idx="183">
                  <c:v>8.7601144836613298E-2</c:v>
                </c:pt>
                <c:pt idx="184">
                  <c:v>8.3460417565174361E-2</c:v>
                </c:pt>
                <c:pt idx="185">
                  <c:v>8.5505131443534971E-2</c:v>
                </c:pt>
                <c:pt idx="186">
                  <c:v>8.8540799691358293E-2</c:v>
                </c:pt>
                <c:pt idx="187">
                  <c:v>8.8656028955445984E-2</c:v>
                </c:pt>
                <c:pt idx="188">
                  <c:v>9.008523516565059E-2</c:v>
                </c:pt>
                <c:pt idx="189">
                  <c:v>9.2542248347796383E-2</c:v>
                </c:pt>
                <c:pt idx="190">
                  <c:v>9.6467396545581813E-2</c:v>
                </c:pt>
                <c:pt idx="191">
                  <c:v>0.10053675434038989</c:v>
                </c:pt>
                <c:pt idx="192">
                  <c:v>9.8412106648202657E-2</c:v>
                </c:pt>
                <c:pt idx="193">
                  <c:v>9.5362943081161847E-2</c:v>
                </c:pt>
                <c:pt idx="194">
                  <c:v>9.5675584643033371E-2</c:v>
                </c:pt>
                <c:pt idx="195">
                  <c:v>9.5637693939076618E-2</c:v>
                </c:pt>
                <c:pt idx="196">
                  <c:v>9.5625669263620039E-2</c:v>
                </c:pt>
                <c:pt idx="197">
                  <c:v>9.61823511813409E-2</c:v>
                </c:pt>
                <c:pt idx="198">
                  <c:v>9.6058730596970551E-2</c:v>
                </c:pt>
                <c:pt idx="199">
                  <c:v>9.6708149580083322E-2</c:v>
                </c:pt>
                <c:pt idx="200">
                  <c:v>9.7233601944999637E-2</c:v>
                </c:pt>
                <c:pt idx="201">
                  <c:v>9.7869785134264503E-2</c:v>
                </c:pt>
                <c:pt idx="202">
                  <c:v>9.827248199937573E-2</c:v>
                </c:pt>
                <c:pt idx="203">
                  <c:v>9.8752517424617853E-2</c:v>
                </c:pt>
                <c:pt idx="204">
                  <c:v>9.8929254201292879E-2</c:v>
                </c:pt>
                <c:pt idx="205">
                  <c:v>9.903609214509787E-2</c:v>
                </c:pt>
                <c:pt idx="206">
                  <c:v>9.8795079585226819E-2</c:v>
                </c:pt>
                <c:pt idx="207">
                  <c:v>9.8803211380139921E-2</c:v>
                </c:pt>
                <c:pt idx="208">
                  <c:v>9.8639623888856276E-2</c:v>
                </c:pt>
                <c:pt idx="209">
                  <c:v>9.8634606398377983E-2</c:v>
                </c:pt>
                <c:pt idx="210">
                  <c:v>9.8398870854354753E-2</c:v>
                </c:pt>
                <c:pt idx="211">
                  <c:v>9.7832153955677306E-2</c:v>
                </c:pt>
                <c:pt idx="212">
                  <c:v>9.5985803968122285E-2</c:v>
                </c:pt>
                <c:pt idx="213">
                  <c:v>9.4188504275415377E-2</c:v>
                </c:pt>
                <c:pt idx="214">
                  <c:v>9.3304214832844637E-2</c:v>
                </c:pt>
                <c:pt idx="215">
                  <c:v>9.1948194776857867E-2</c:v>
                </c:pt>
                <c:pt idx="216">
                  <c:v>9.1758568240161043E-2</c:v>
                </c:pt>
                <c:pt idx="217">
                  <c:v>9.1110879426178751E-2</c:v>
                </c:pt>
                <c:pt idx="218">
                  <c:v>9.1326545008288768E-2</c:v>
                </c:pt>
                <c:pt idx="219">
                  <c:v>9.2467245515991559E-2</c:v>
                </c:pt>
                <c:pt idx="220">
                  <c:v>9.2680142827492901E-2</c:v>
                </c:pt>
                <c:pt idx="221">
                  <c:v>9.2555397633187778E-2</c:v>
                </c:pt>
                <c:pt idx="222">
                  <c:v>9.3624036596607493E-2</c:v>
                </c:pt>
                <c:pt idx="223">
                  <c:v>9.32754075168227E-2</c:v>
                </c:pt>
                <c:pt idx="224">
                  <c:v>9.3912974841391925E-2</c:v>
                </c:pt>
                <c:pt idx="225">
                  <c:v>9.4437129579460419E-2</c:v>
                </c:pt>
                <c:pt idx="226">
                  <c:v>9.4266707920111534E-2</c:v>
                </c:pt>
                <c:pt idx="227">
                  <c:v>9.4370518067938267E-2</c:v>
                </c:pt>
                <c:pt idx="228">
                  <c:v>9.4711966945831713E-2</c:v>
                </c:pt>
                <c:pt idx="229">
                  <c:v>9.6558230424930211E-2</c:v>
                </c:pt>
                <c:pt idx="230">
                  <c:v>9.8685732896182654E-2</c:v>
                </c:pt>
                <c:pt idx="231">
                  <c:v>0.10041140358688909</c:v>
                </c:pt>
                <c:pt idx="232">
                  <c:v>0.10152762220139609</c:v>
                </c:pt>
                <c:pt idx="233">
                  <c:v>0.10281953949109982</c:v>
                </c:pt>
                <c:pt idx="234">
                  <c:v>0.10395669315208521</c:v>
                </c:pt>
                <c:pt idx="235">
                  <c:v>0.1048504985248734</c:v>
                </c:pt>
                <c:pt idx="236">
                  <c:v>0.1055400574318125</c:v>
                </c:pt>
                <c:pt idx="237">
                  <c:v>0.10580408124111849</c:v>
                </c:pt>
                <c:pt idx="238">
                  <c:v>0.10568123923285687</c:v>
                </c:pt>
                <c:pt idx="239">
                  <c:v>0.10579352720942278</c:v>
                </c:pt>
                <c:pt idx="240">
                  <c:v>0.10604388268259826</c:v>
                </c:pt>
                <c:pt idx="241">
                  <c:v>0.10536539685809401</c:v>
                </c:pt>
                <c:pt idx="242">
                  <c:v>0.10423637499202172</c:v>
                </c:pt>
                <c:pt idx="243">
                  <c:v>0.10330372732225503</c:v>
                </c:pt>
                <c:pt idx="244">
                  <c:v>0.10192287933924639</c:v>
                </c:pt>
                <c:pt idx="245">
                  <c:v>0.10138202846906909</c:v>
                </c:pt>
                <c:pt idx="246">
                  <c:v>9.9720633561558678E-2</c:v>
                </c:pt>
                <c:pt idx="247">
                  <c:v>9.8172564732092488E-2</c:v>
                </c:pt>
                <c:pt idx="248">
                  <c:v>9.8405358988593941E-2</c:v>
                </c:pt>
                <c:pt idx="249">
                  <c:v>9.8409165360680909E-2</c:v>
                </c:pt>
                <c:pt idx="250">
                  <c:v>0.10037489701823668</c:v>
                </c:pt>
                <c:pt idx="251">
                  <c:v>0.10120676233615494</c:v>
                </c:pt>
                <c:pt idx="252">
                  <c:v>0.10237125266940138</c:v>
                </c:pt>
                <c:pt idx="253">
                  <c:v>0.10475421461276409</c:v>
                </c:pt>
                <c:pt idx="254">
                  <c:v>0.10552448590963849</c:v>
                </c:pt>
                <c:pt idx="255">
                  <c:v>0.10357337418123495</c:v>
                </c:pt>
                <c:pt idx="256">
                  <c:v>0.10386136083299764</c:v>
                </c:pt>
                <c:pt idx="257">
                  <c:v>0.10115459773687201</c:v>
                </c:pt>
                <c:pt idx="258">
                  <c:v>0.1001093160567133</c:v>
                </c:pt>
                <c:pt idx="259">
                  <c:v>9.8872677670727285E-2</c:v>
                </c:pt>
                <c:pt idx="260">
                  <c:v>9.7115863935672828E-2</c:v>
                </c:pt>
                <c:pt idx="261">
                  <c:v>9.5840123727338758E-2</c:v>
                </c:pt>
                <c:pt idx="262">
                  <c:v>9.4414983414590703E-2</c:v>
                </c:pt>
                <c:pt idx="263">
                  <c:v>9.3298851308540251E-2</c:v>
                </c:pt>
                <c:pt idx="264">
                  <c:v>9.300757733542972E-2</c:v>
                </c:pt>
                <c:pt idx="265">
                  <c:v>9.3455691140215139E-2</c:v>
                </c:pt>
                <c:pt idx="266">
                  <c:v>9.3701029122912352E-2</c:v>
                </c:pt>
                <c:pt idx="267">
                  <c:v>9.4214283795459028E-2</c:v>
                </c:pt>
                <c:pt idx="268">
                  <c:v>9.4678661190070637E-2</c:v>
                </c:pt>
                <c:pt idx="269">
                  <c:v>9.5083780291964445E-2</c:v>
                </c:pt>
                <c:pt idx="270">
                  <c:v>9.5203940538073906E-2</c:v>
                </c:pt>
                <c:pt idx="271">
                  <c:v>9.5220809687095773E-2</c:v>
                </c:pt>
                <c:pt idx="272">
                  <c:v>9.5200653216726078E-2</c:v>
                </c:pt>
                <c:pt idx="273">
                  <c:v>9.4333146414720639E-2</c:v>
                </c:pt>
              </c:numCache>
            </c:numRef>
          </c:yVal>
          <c:smooth val="0"/>
          <c:extLst>
            <c:ext xmlns:c16="http://schemas.microsoft.com/office/drawing/2014/chart" uri="{C3380CC4-5D6E-409C-BE32-E72D297353CC}">
              <c16:uniqueId val="{00000000-D45B-44CD-8940-7A741F635E41}"/>
            </c:ext>
          </c:extLst>
        </c:ser>
        <c:dLbls>
          <c:showLegendKey val="0"/>
          <c:showVal val="0"/>
          <c:showCatName val="0"/>
          <c:showSerName val="0"/>
          <c:showPercent val="0"/>
          <c:showBubbleSize val="0"/>
        </c:dLbls>
        <c:axId val="771069455"/>
        <c:axId val="1"/>
      </c:scatterChart>
      <c:valAx>
        <c:axId val="771069455"/>
        <c:scaling>
          <c:orientation val="minMax"/>
          <c:max val="275"/>
          <c:min val="47"/>
        </c:scaling>
        <c:delete val="0"/>
        <c:axPos val="b"/>
        <c:majorGridlines>
          <c:spPr>
            <a:ln w="9525" cap="flat" cmpd="sng" algn="ctr">
              <a:noFill/>
              <a:round/>
            </a:ln>
            <a:effectLst/>
          </c:spPr>
        </c:majorGridlines>
        <c:numFmt formatCode="[$-409]mmm;@"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600" b="0" i="0" u="none" strike="noStrike" baseline="0">
                <a:solidFill>
                  <a:srgbClr val="333333"/>
                </a:solidFill>
                <a:latin typeface="Calibri"/>
                <a:ea typeface="Calibri"/>
                <a:cs typeface="Calibri"/>
              </a:defRPr>
            </a:pPr>
            <a:endParaRPr lang="en-US"/>
          </a:p>
        </c:txPr>
        <c:crossAx val="1"/>
        <c:crosses val="autoZero"/>
        <c:crossBetween val="midCat"/>
        <c:majorUnit val="30"/>
      </c:valAx>
      <c:valAx>
        <c:axId val="1"/>
        <c:scaling>
          <c:orientation val="minMax"/>
          <c:max val="0.2"/>
          <c:min val="0"/>
        </c:scaling>
        <c:delete val="0"/>
        <c:axPos val="l"/>
        <c:majorGridlines>
          <c:spPr>
            <a:ln w="9525" cap="flat" cmpd="sng" algn="ctr">
              <a:noFill/>
              <a:round/>
            </a:ln>
            <a:effectLst/>
          </c:spPr>
        </c:majorGridlines>
        <c:title>
          <c:tx>
            <c:rich>
              <a:bodyPr/>
              <a:lstStyle/>
              <a:p>
                <a:pPr>
                  <a:defRPr sz="2000" b="0"/>
                </a:pPr>
                <a:r>
                  <a:rPr lang="en-US" sz="1600" b="0"/>
                  <a:t>Unavailable</a:t>
                </a:r>
                <a:r>
                  <a:rPr lang="en-US" sz="1600" b="0" baseline="0"/>
                  <a:t> Nonessential Products,  as a Share of PCE</a:t>
                </a:r>
                <a:endParaRPr lang="en-US" sz="1600" b="0"/>
              </a:p>
            </c:rich>
          </c:tx>
          <c:layout>
            <c:manualLayout>
              <c:xMode val="edge"/>
              <c:yMode val="edge"/>
              <c:x val="1.4861960976462056E-2"/>
              <c:y val="0.10219923576965544"/>
            </c:manualLayout>
          </c:layout>
          <c:overlay val="0"/>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71069455"/>
        <c:crosses val="autoZero"/>
        <c:crossBetween val="midCat"/>
        <c:majorUnit val="5.000000000000001E-2"/>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0" tIns="46655" rIns="93310" bIns="46655"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10" tIns="46655" rIns="93310" bIns="46655" rtlCol="0"/>
          <a:lstStyle>
            <a:lvl1pPr algn="r">
              <a:defRPr sz="1200"/>
            </a:lvl1pPr>
          </a:lstStyle>
          <a:p>
            <a:fld id="{6F9B66D8-D586-6B46-ABB6-773E4FC7525F}" type="datetimeFigureOut">
              <a:rPr lang="en-US" smtClean="0"/>
              <a:t>12/7/2020</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0" tIns="46655" rIns="93310" bIns="46655"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0" tIns="46655" rIns="93310" bIns="466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10" tIns="46655" rIns="93310" bIns="466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10" tIns="46655" rIns="93310" bIns="46655" rtlCol="0" anchor="b"/>
          <a:lstStyle>
            <a:lvl1pPr algn="r">
              <a:defRPr sz="1200"/>
            </a:lvl1pPr>
          </a:lstStyle>
          <a:p>
            <a:fld id="{5CEB353C-816D-A442-BDDB-FEC34ABCCCAA}" type="slidenum">
              <a:rPr lang="en-US" smtClean="0"/>
              <a:t>‹#›</a:t>
            </a:fld>
            <a:endParaRPr lang="en-US" dirty="0"/>
          </a:p>
        </p:txBody>
      </p:sp>
    </p:spTree>
    <p:extLst>
      <p:ext uri="{BB962C8B-B14F-4D97-AF65-F5344CB8AC3E}">
        <p14:creationId xmlns:p14="http://schemas.microsoft.com/office/powerpoint/2010/main" val="195043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en-US" sz="2400" dirty="0"/>
              <a:t>The theoretical model in this paper does not imply any data problems or computational mistakes with the consumer price index (CPI) published by the Bureau of Labor Statistics</a:t>
            </a:r>
          </a:p>
        </p:txBody>
      </p:sp>
      <p:sp>
        <p:nvSpPr>
          <p:cNvPr id="4" name="Slide Number Placeholder 3"/>
          <p:cNvSpPr>
            <a:spLocks noGrp="1"/>
          </p:cNvSpPr>
          <p:nvPr>
            <p:ph type="sldNum" sz="quarter" idx="5"/>
          </p:nvPr>
        </p:nvSpPr>
        <p:spPr/>
        <p:txBody>
          <a:bodyPr/>
          <a:lstStyle/>
          <a:p>
            <a:fld id="{5CEB353C-816D-A442-BDDB-FEC34ABCCCAA}" type="slidenum">
              <a:rPr lang="en-US" smtClean="0"/>
              <a:t>2</a:t>
            </a:fld>
            <a:endParaRPr lang="en-US" dirty="0"/>
          </a:p>
        </p:txBody>
      </p:sp>
    </p:spTree>
    <p:extLst>
      <p:ext uri="{BB962C8B-B14F-4D97-AF65-F5344CB8AC3E}">
        <p14:creationId xmlns:p14="http://schemas.microsoft.com/office/powerpoint/2010/main" val="137666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B353C-816D-A442-BDDB-FEC34ABCCCAA}" type="slidenum">
              <a:rPr lang="en-US" smtClean="0"/>
              <a:t>11</a:t>
            </a:fld>
            <a:endParaRPr lang="en-US" dirty="0"/>
          </a:p>
        </p:txBody>
      </p:sp>
    </p:spTree>
    <p:extLst>
      <p:ext uri="{BB962C8B-B14F-4D97-AF65-F5344CB8AC3E}">
        <p14:creationId xmlns:p14="http://schemas.microsoft.com/office/powerpoint/2010/main" val="185383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B353C-816D-A442-BDDB-FEC34ABCCCAA}" type="slidenum">
              <a:rPr lang="en-US" smtClean="0"/>
              <a:t>12</a:t>
            </a:fld>
            <a:endParaRPr lang="en-US" dirty="0"/>
          </a:p>
        </p:txBody>
      </p:sp>
    </p:spTree>
    <p:extLst>
      <p:ext uri="{BB962C8B-B14F-4D97-AF65-F5344CB8AC3E}">
        <p14:creationId xmlns:p14="http://schemas.microsoft.com/office/powerpoint/2010/main" val="398485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ATUS regional data doesn’t match BEA’s geofips data precisely.  The paper uses its best judgment to match the regions which are close, and then drops regions which can’t be matched.</a:t>
            </a:r>
          </a:p>
        </p:txBody>
      </p:sp>
      <p:sp>
        <p:nvSpPr>
          <p:cNvPr id="4" name="Slide Number Placeholder 3"/>
          <p:cNvSpPr>
            <a:spLocks noGrp="1"/>
          </p:cNvSpPr>
          <p:nvPr>
            <p:ph type="sldNum" sz="quarter" idx="10"/>
          </p:nvPr>
        </p:nvSpPr>
        <p:spPr/>
        <p:txBody>
          <a:bodyPr/>
          <a:lstStyle/>
          <a:p>
            <a:fld id="{5CEB353C-816D-A442-BDDB-FEC34ABCCCAA}" type="slidenum">
              <a:rPr lang="en-US" smtClean="0"/>
              <a:t>13</a:t>
            </a:fld>
            <a:endParaRPr lang="en-US" dirty="0"/>
          </a:p>
        </p:txBody>
      </p:sp>
    </p:spTree>
    <p:extLst>
      <p:ext uri="{BB962C8B-B14F-4D97-AF65-F5344CB8AC3E}">
        <p14:creationId xmlns:p14="http://schemas.microsoft.com/office/powerpoint/2010/main" val="192358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 percent for available housing; 27 percent for available goods; 5 percent for unavailable goods; 31 percent for available services; 17 percent for unavailable services; and 2 percent for unavailable amenities</a:t>
            </a:r>
          </a:p>
          <a:p>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14</a:t>
            </a:fld>
            <a:endParaRPr lang="en-US" dirty="0"/>
          </a:p>
        </p:txBody>
      </p:sp>
    </p:spTree>
    <p:extLst>
      <p:ext uri="{BB962C8B-B14F-4D97-AF65-F5344CB8AC3E}">
        <p14:creationId xmlns:p14="http://schemas.microsoft.com/office/powerpoint/2010/main" val="3144916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it clear that I’m talking about the consumers buying market goods.  The producer side might be very different.  Also, I’m not studying government output, nonmarket output or leisure.  The net impact of different groups is hard to measure at this stage.</a:t>
            </a:r>
          </a:p>
        </p:txBody>
      </p:sp>
      <p:sp>
        <p:nvSpPr>
          <p:cNvPr id="4" name="Slide Number Placeholder 3"/>
          <p:cNvSpPr>
            <a:spLocks noGrp="1"/>
          </p:cNvSpPr>
          <p:nvPr>
            <p:ph type="sldNum" sz="quarter" idx="5"/>
          </p:nvPr>
        </p:nvSpPr>
        <p:spPr/>
        <p:txBody>
          <a:bodyPr/>
          <a:lstStyle/>
          <a:p>
            <a:fld id="{5CEB353C-816D-A442-BDDB-FEC34ABCCCAA}" type="slidenum">
              <a:rPr lang="en-US" smtClean="0"/>
              <a:t>15</a:t>
            </a:fld>
            <a:endParaRPr lang="en-US" dirty="0"/>
          </a:p>
        </p:txBody>
      </p:sp>
    </p:spTree>
    <p:extLst>
      <p:ext uri="{BB962C8B-B14F-4D97-AF65-F5344CB8AC3E}">
        <p14:creationId xmlns:p14="http://schemas.microsoft.com/office/powerpoint/2010/main" val="2630190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Partial reopenings are generally much more complicated than full stay-in-place orders.  In addition, compliance with official government orders has fallen dramatically.  As a result, it may be much harder to analyze prices in the Q2 than Q1.</a:t>
            </a:r>
          </a:p>
          <a:p>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16</a:t>
            </a:fld>
            <a:endParaRPr lang="en-US" dirty="0"/>
          </a:p>
        </p:txBody>
      </p:sp>
    </p:spTree>
    <p:extLst>
      <p:ext uri="{BB962C8B-B14F-4D97-AF65-F5344CB8AC3E}">
        <p14:creationId xmlns:p14="http://schemas.microsoft.com/office/powerpoint/2010/main" val="252259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Shorten</a:t>
            </a:r>
          </a:p>
        </p:txBody>
      </p:sp>
      <p:sp>
        <p:nvSpPr>
          <p:cNvPr id="4" name="Slide Number Placeholder 3"/>
          <p:cNvSpPr>
            <a:spLocks noGrp="1"/>
          </p:cNvSpPr>
          <p:nvPr>
            <p:ph type="sldNum" sz="quarter" idx="10"/>
          </p:nvPr>
        </p:nvSpPr>
        <p:spPr/>
        <p:txBody>
          <a:bodyPr/>
          <a:lstStyle/>
          <a:p>
            <a:fld id="{5CEB353C-816D-A442-BDDB-FEC34ABCCCAA}" type="slidenum">
              <a:rPr lang="en-US" smtClean="0"/>
              <a:t>3</a:t>
            </a:fld>
            <a:endParaRPr lang="en-US" dirty="0"/>
          </a:p>
        </p:txBody>
      </p:sp>
    </p:spTree>
    <p:extLst>
      <p:ext uri="{BB962C8B-B14F-4D97-AF65-F5344CB8AC3E}">
        <p14:creationId xmlns:p14="http://schemas.microsoft.com/office/powerpoint/2010/main" val="177939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literatures all study problems conceptually very similar to unavailable products during the coronavirus pandemic.  However, the measurement methodologies developed in those papers typically require either detailed empirical data on specific products or extremely specific functional forms.  As a result, their measurement methodologies can’t really be used when broad product categories are suddenly unavailable.  Be shorter</a:t>
            </a:r>
          </a:p>
          <a:p>
            <a:endParaRPr lang="en-US" dirty="0"/>
          </a:p>
          <a:p>
            <a:endParaRPr lang="en-US" dirty="0"/>
          </a:p>
        </p:txBody>
      </p:sp>
      <p:sp>
        <p:nvSpPr>
          <p:cNvPr id="4" name="Slide Number Placeholder 3"/>
          <p:cNvSpPr>
            <a:spLocks noGrp="1"/>
          </p:cNvSpPr>
          <p:nvPr>
            <p:ph type="sldNum" sz="quarter" idx="10"/>
          </p:nvPr>
        </p:nvSpPr>
        <p:spPr/>
        <p:txBody>
          <a:bodyPr/>
          <a:lstStyle/>
          <a:p>
            <a:fld id="{5CEB353C-816D-A442-BDDB-FEC34ABCCCAA}" type="slidenum">
              <a:rPr lang="en-US" smtClean="0"/>
              <a:t>4</a:t>
            </a:fld>
            <a:endParaRPr lang="en-US" dirty="0"/>
          </a:p>
        </p:txBody>
      </p:sp>
    </p:spTree>
    <p:extLst>
      <p:ext uri="{BB962C8B-B14F-4D97-AF65-F5344CB8AC3E}">
        <p14:creationId xmlns:p14="http://schemas.microsoft.com/office/powerpoint/2010/main" val="177939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equilibrium we observe tourists visiting both urban and rural regions.  Therefore, combined rural prices must exactly equal combined urban prices.</a:t>
            </a:r>
          </a:p>
        </p:txBody>
      </p:sp>
      <p:sp>
        <p:nvSpPr>
          <p:cNvPr id="4" name="Slide Number Placeholder 3"/>
          <p:cNvSpPr>
            <a:spLocks noGrp="1"/>
          </p:cNvSpPr>
          <p:nvPr>
            <p:ph type="sldNum" sz="quarter" idx="5"/>
          </p:nvPr>
        </p:nvSpPr>
        <p:spPr/>
        <p:txBody>
          <a:bodyPr/>
          <a:lstStyle/>
          <a:p>
            <a:fld id="{5CEB353C-816D-A442-BDDB-FEC34ABCCCAA}" type="slidenum">
              <a:rPr lang="en-US" smtClean="0"/>
              <a:t>5</a:t>
            </a:fld>
            <a:endParaRPr lang="en-US" dirty="0"/>
          </a:p>
        </p:txBody>
      </p:sp>
    </p:spTree>
    <p:extLst>
      <p:ext uri="{BB962C8B-B14F-4D97-AF65-F5344CB8AC3E}">
        <p14:creationId xmlns:p14="http://schemas.microsoft.com/office/powerpoint/2010/main" val="341743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old urban literature had focused on cities as regions that are good at producing tradeable commodities like cars.  That model can explain why workers are willing to pay higher prices to live in cities.  But it can’t explain why tourists would ever visit cities for fun.  The new urban literature focuses on cities as regions that are good at producing untradeable amenities like live entertainment or high quality restaurants.  This model both explains why workers are willing to pay higher prices to live in cities, and why tourists are willing to visit cities.  Be shorter</a:t>
            </a:r>
          </a:p>
        </p:txBody>
      </p:sp>
      <p:sp>
        <p:nvSpPr>
          <p:cNvPr id="4" name="Slide Number Placeholder 3"/>
          <p:cNvSpPr>
            <a:spLocks noGrp="1"/>
          </p:cNvSpPr>
          <p:nvPr>
            <p:ph type="sldNum" sz="quarter" idx="10"/>
          </p:nvPr>
        </p:nvSpPr>
        <p:spPr/>
        <p:txBody>
          <a:bodyPr/>
          <a:lstStyle/>
          <a:p>
            <a:fld id="{5CEB353C-816D-A442-BDDB-FEC34ABCCCAA}" type="slidenum">
              <a:rPr lang="en-US" smtClean="0"/>
              <a:t>6</a:t>
            </a:fld>
            <a:endParaRPr lang="en-US" dirty="0"/>
          </a:p>
        </p:txBody>
      </p:sp>
    </p:spTree>
    <p:extLst>
      <p:ext uri="{BB962C8B-B14F-4D97-AF65-F5344CB8AC3E}">
        <p14:creationId xmlns:p14="http://schemas.microsoft.com/office/powerpoint/2010/main" val="4246739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w’s are just spending weights.  They look complex, but they’re readily calculable from BEA’s published statistics.  Similarly, the p’s are just observed prices for available goods.  My calculations are based on the BLS’s consumer prices.</a:t>
            </a:r>
          </a:p>
        </p:txBody>
      </p:sp>
      <p:sp>
        <p:nvSpPr>
          <p:cNvPr id="4" name="Slide Number Placeholder 3"/>
          <p:cNvSpPr>
            <a:spLocks noGrp="1"/>
          </p:cNvSpPr>
          <p:nvPr>
            <p:ph type="sldNum" sz="quarter" idx="10"/>
          </p:nvPr>
        </p:nvSpPr>
        <p:spPr/>
        <p:txBody>
          <a:bodyPr/>
          <a:lstStyle/>
          <a:p>
            <a:fld id="{5CEB353C-816D-A442-BDDB-FEC34ABCCCAA}" type="slidenum">
              <a:rPr lang="en-US" smtClean="0"/>
              <a:t>7</a:t>
            </a:fld>
            <a:endParaRPr lang="en-US" dirty="0"/>
          </a:p>
        </p:txBody>
      </p:sp>
    </p:spTree>
    <p:extLst>
      <p:ext uri="{BB962C8B-B14F-4D97-AF65-F5344CB8AC3E}">
        <p14:creationId xmlns:p14="http://schemas.microsoft.com/office/powerpoint/2010/main" val="2281199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ATUS regional data doesn’t match BEA’s geofips data precisely.  The paper uses its best judgment to match the regions which are close, and then drops regions which can’t be matched.</a:t>
            </a:r>
          </a:p>
          <a:p>
            <a:r>
              <a:rPr lang="en-US" dirty="0"/>
              <a:t>Regional mobility varies a lot by day type.  In the ATUS, rural areas have below average mobility on Sunday but urban areas have above average mobility on Sunday.</a:t>
            </a:r>
          </a:p>
        </p:txBody>
      </p:sp>
      <p:sp>
        <p:nvSpPr>
          <p:cNvPr id="4" name="Slide Number Placeholder 3"/>
          <p:cNvSpPr>
            <a:spLocks noGrp="1"/>
          </p:cNvSpPr>
          <p:nvPr>
            <p:ph type="sldNum" sz="quarter" idx="10"/>
          </p:nvPr>
        </p:nvSpPr>
        <p:spPr/>
        <p:txBody>
          <a:bodyPr/>
          <a:lstStyle/>
          <a:p>
            <a:fld id="{5CEB353C-816D-A442-BDDB-FEC34ABCCCAA}" type="slidenum">
              <a:rPr lang="en-US" smtClean="0"/>
              <a:t>8</a:t>
            </a:fld>
            <a:endParaRPr lang="en-US" dirty="0"/>
          </a:p>
        </p:txBody>
      </p:sp>
    </p:spTree>
    <p:extLst>
      <p:ext uri="{BB962C8B-B14F-4D97-AF65-F5344CB8AC3E}">
        <p14:creationId xmlns:p14="http://schemas.microsoft.com/office/powerpoint/2010/main" val="344467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months so they’re all there.</a:t>
            </a:r>
          </a:p>
        </p:txBody>
      </p:sp>
      <p:sp>
        <p:nvSpPr>
          <p:cNvPr id="4" name="Slide Number Placeholder 3"/>
          <p:cNvSpPr>
            <a:spLocks noGrp="1"/>
          </p:cNvSpPr>
          <p:nvPr>
            <p:ph type="sldNum" sz="quarter" idx="10"/>
          </p:nvPr>
        </p:nvSpPr>
        <p:spPr/>
        <p:txBody>
          <a:bodyPr/>
          <a:lstStyle/>
          <a:p>
            <a:fld id="{5CEB353C-816D-A442-BDDB-FEC34ABCCCAA}" type="slidenum">
              <a:rPr lang="en-US" smtClean="0"/>
              <a:t>9</a:t>
            </a:fld>
            <a:endParaRPr lang="en-US" dirty="0"/>
          </a:p>
        </p:txBody>
      </p:sp>
    </p:spTree>
    <p:extLst>
      <p:ext uri="{BB962C8B-B14F-4D97-AF65-F5344CB8AC3E}">
        <p14:creationId xmlns:p14="http://schemas.microsoft.com/office/powerpoint/2010/main" val="6005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B353C-816D-A442-BDDB-FEC34ABCCCAA}" type="slidenum">
              <a:rPr lang="en-US" smtClean="0"/>
              <a:t>10</a:t>
            </a:fld>
            <a:endParaRPr lang="en-US" dirty="0"/>
          </a:p>
        </p:txBody>
      </p:sp>
    </p:spTree>
    <p:extLst>
      <p:ext uri="{BB962C8B-B14F-4D97-AF65-F5344CB8AC3E}">
        <p14:creationId xmlns:p14="http://schemas.microsoft.com/office/powerpoint/2010/main" val="2588405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1"/>
            <a:ext cx="6400800" cy="685799"/>
          </a:xfrm>
        </p:spPr>
        <p:txBody>
          <a:bodyPr anchor="t"/>
          <a:lstStyle>
            <a:lvl1pPr algn="ctr">
              <a:defRPr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71800"/>
            <a:ext cx="6400800" cy="457200"/>
          </a:xfrm>
        </p:spPr>
        <p:txBody>
          <a:bodyPr anchor="ct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6584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D1B2E3-3E40-5040-904C-5D9B1F512E40}" type="datetime1">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2C37F8-DB9F-4D58-B490-F5ECA928CAA2}" type="slidenum">
              <a:rPr lang="en-US" smtClean="0"/>
              <a:t>‹#›</a:t>
            </a:fld>
            <a:endParaRPr lang="en-US" dirty="0"/>
          </a:p>
        </p:txBody>
      </p:sp>
    </p:spTree>
    <p:extLst>
      <p:ext uri="{BB962C8B-B14F-4D97-AF65-F5344CB8AC3E}">
        <p14:creationId xmlns:p14="http://schemas.microsoft.com/office/powerpoint/2010/main" val="72623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B230B-F642-8349-A125-BF1F59E38F31}" type="datetime1">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2C37F8-DB9F-4D58-B490-F5ECA928CAA2}" type="slidenum">
              <a:rPr lang="en-US" smtClean="0"/>
              <a:t>‹#›</a:t>
            </a:fld>
            <a:endParaRPr lang="en-US" dirty="0"/>
          </a:p>
        </p:txBody>
      </p:sp>
    </p:spTree>
    <p:extLst>
      <p:ext uri="{BB962C8B-B14F-4D97-AF65-F5344CB8AC3E}">
        <p14:creationId xmlns:p14="http://schemas.microsoft.com/office/powerpoint/2010/main" val="322927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1600"/>
            <a:ext cx="40401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716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7400"/>
            <a:ext cx="4041775"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626EB9-9C7D-3A49-A17C-A84D39731E9F}" type="datetime1">
              <a:rPr lang="en-US" smtClean="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2C37F8-DB9F-4D58-B490-F5ECA928CAA2}" type="slidenum">
              <a:rPr lang="en-US" smtClean="0"/>
              <a:t>‹#›</a:t>
            </a:fld>
            <a:endParaRPr lang="en-US" dirty="0"/>
          </a:p>
        </p:txBody>
      </p:sp>
    </p:spTree>
    <p:extLst>
      <p:ext uri="{BB962C8B-B14F-4D97-AF65-F5344CB8AC3E}">
        <p14:creationId xmlns:p14="http://schemas.microsoft.com/office/powerpoint/2010/main" val="59919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1AAD25-49FD-FA48-8544-F37D530E0C71}" type="datetime1">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2C37F8-DB9F-4D58-B490-F5ECA928CAA2}" type="slidenum">
              <a:rPr lang="en-US" smtClean="0"/>
              <a:t>‹#›</a:t>
            </a:fld>
            <a:endParaRPr lang="en-US" dirty="0"/>
          </a:p>
        </p:txBody>
      </p:sp>
    </p:spTree>
    <p:extLst>
      <p:ext uri="{BB962C8B-B14F-4D97-AF65-F5344CB8AC3E}">
        <p14:creationId xmlns:p14="http://schemas.microsoft.com/office/powerpoint/2010/main" val="2261522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6858000" cy="914400"/>
          </a:xfrm>
          <a:prstGeom prst="rect">
            <a:avLst/>
          </a:prstGeom>
        </p:spPr>
        <p:txBody>
          <a:bodyPr vert="horz" lIns="91440" tIns="45720" rIns="9144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678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96200" y="6613525"/>
            <a:ext cx="990600" cy="168275"/>
          </a:xfrm>
          <a:prstGeom prst="rect">
            <a:avLst/>
          </a:prstGeom>
        </p:spPr>
        <p:txBody>
          <a:bodyPr vert="horz" lIns="91440" tIns="45720" rIns="91440" bIns="45720" rtlCol="0" anchor="ctr"/>
          <a:lstStyle>
            <a:lvl1pPr algn="r">
              <a:defRPr sz="1200">
                <a:solidFill>
                  <a:schemeClr val="tx1">
                    <a:tint val="75000"/>
                  </a:schemeClr>
                </a:solidFill>
              </a:defRPr>
            </a:lvl1pPr>
          </a:lstStyle>
          <a:p>
            <a:fld id="{D27CA874-385D-7D40-8483-886A8DD3C4DA}" type="datetime1">
              <a:rPr lang="en-US" smtClean="0"/>
              <a:t>12/7/2020</a:t>
            </a:fld>
            <a:endParaRPr lang="en-US" dirty="0"/>
          </a:p>
        </p:txBody>
      </p:sp>
      <p:sp>
        <p:nvSpPr>
          <p:cNvPr id="5" name="Footer Placeholder 4"/>
          <p:cNvSpPr>
            <a:spLocks noGrp="1"/>
          </p:cNvSpPr>
          <p:nvPr>
            <p:ph type="ftr" sz="quarter" idx="3"/>
          </p:nvPr>
        </p:nvSpPr>
        <p:spPr>
          <a:xfrm>
            <a:off x="457200" y="6356350"/>
            <a:ext cx="655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53400" y="6340475"/>
            <a:ext cx="533400" cy="196850"/>
          </a:xfrm>
          <a:prstGeom prst="rect">
            <a:avLst/>
          </a:prstGeom>
        </p:spPr>
        <p:txBody>
          <a:bodyPr vert="horz" lIns="91440" tIns="45720" rIns="91440" bIns="45720" rtlCol="0" anchor="ctr"/>
          <a:lstStyle>
            <a:lvl1pPr algn="r">
              <a:defRPr sz="1200">
                <a:solidFill>
                  <a:schemeClr val="tx1">
                    <a:tint val="75000"/>
                  </a:schemeClr>
                </a:solidFill>
              </a:defRPr>
            </a:lvl1pPr>
          </a:lstStyle>
          <a:p>
            <a:fld id="{2F2C37F8-DB9F-4D58-B490-F5ECA928CAA2}" type="slidenum">
              <a:rPr lang="en-US" smtClean="0"/>
              <a:t>‹#›</a:t>
            </a:fld>
            <a:endParaRPr lang="en-US" dirty="0"/>
          </a:p>
        </p:txBody>
      </p:sp>
    </p:spTree>
    <p:extLst>
      <p:ext uri="{BB962C8B-B14F-4D97-AF65-F5344CB8AC3E}">
        <p14:creationId xmlns:p14="http://schemas.microsoft.com/office/powerpoint/2010/main" val="229805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p:txStyles>
    <p:titleStyle>
      <a:lvl1pPr algn="l" defTabSz="914400" rtl="0" eaLnBrk="1" latinLnBrk="0" hangingPunct="1">
        <a:spcBef>
          <a:spcPct val="0"/>
        </a:spcBef>
        <a:buNone/>
        <a:defRPr sz="3600" b="0" kern="1200">
          <a:solidFill>
            <a:schemeClr val="accent6"/>
          </a:solidFill>
          <a:latin typeface="+mj-lt"/>
          <a:ea typeface="+mj-ea"/>
          <a:cs typeface="+mj-cs"/>
        </a:defRPr>
      </a:lvl1pPr>
    </p:titleStyle>
    <p:bodyStyle>
      <a:lvl1pPr marL="230188" indent="-222250" algn="l" defTabSz="914400" rtl="0" eaLnBrk="1" latinLnBrk="0" hangingPunct="1">
        <a:spcBef>
          <a:spcPts val="300"/>
        </a:spcBef>
        <a:spcAft>
          <a:spcPts val="600"/>
        </a:spcAft>
        <a:buFont typeface="Arial" panose="020B0604020202020204" pitchFamily="34" charset="0"/>
        <a:buChar char="•"/>
        <a:tabLst/>
        <a:defRPr sz="3200" kern="1200">
          <a:solidFill>
            <a:schemeClr val="tx1"/>
          </a:solidFill>
          <a:latin typeface="+mn-lt"/>
          <a:ea typeface="+mn-ea"/>
          <a:cs typeface="+mn-cs"/>
        </a:defRPr>
      </a:lvl1pPr>
      <a:lvl2pPr marL="685800" indent="-287338" algn="l" defTabSz="914400" rtl="0" eaLnBrk="1" latinLnBrk="0" hangingPunct="1">
        <a:spcBef>
          <a:spcPts val="300"/>
        </a:spcBef>
        <a:spcAft>
          <a:spcPts val="600"/>
        </a:spcAft>
        <a:buFont typeface="Arial" panose="020B0604020202020204" pitchFamily="34" charset="0"/>
        <a:buChar char="–"/>
        <a:tabLst/>
        <a:defRPr sz="2800" kern="1200">
          <a:solidFill>
            <a:schemeClr val="tx1"/>
          </a:solidFill>
          <a:latin typeface="+mn-lt"/>
          <a:ea typeface="+mn-ea"/>
          <a:cs typeface="+mn-cs"/>
        </a:defRPr>
      </a:lvl2pPr>
      <a:lvl3pPr marL="1143000" indent="-228600" algn="l" defTabSz="914400" rtl="0" eaLnBrk="1" latinLnBrk="0" hangingPunct="1">
        <a:spcBef>
          <a:spcPts val="3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3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752600"/>
            <a:ext cx="6567159" cy="1524000"/>
          </a:xfrm>
        </p:spPr>
        <p:txBody>
          <a:bodyPr>
            <a:normAutofit fontScale="90000"/>
          </a:bodyPr>
          <a:lstStyle/>
          <a:p>
            <a:r>
              <a:rPr lang="en-US" sz="4000" dirty="0"/>
              <a:t>Consumer Prices During a Stay-in-Place Policy:</a:t>
            </a:r>
            <a:br>
              <a:rPr lang="en-US" sz="4000" dirty="0"/>
            </a:br>
            <a:r>
              <a:rPr lang="en-US" sz="2700" dirty="0"/>
              <a:t>Theoretical Inflation for Unavailable Products</a:t>
            </a:r>
            <a:br>
              <a:rPr lang="en-US" sz="2700" dirty="0"/>
            </a:br>
            <a:br>
              <a:rPr lang="en-US" sz="2700" dirty="0"/>
            </a:br>
            <a:r>
              <a:rPr lang="en-US" sz="2700" dirty="0"/>
              <a:t>by Rachel Soloveichik</a:t>
            </a:r>
            <a:br>
              <a:rPr lang="en-US" sz="3200" dirty="0"/>
            </a:br>
            <a:endParaRPr lang="en-US" sz="3200" dirty="0"/>
          </a:p>
        </p:txBody>
      </p:sp>
      <p:sp>
        <p:nvSpPr>
          <p:cNvPr id="6" name="Subtitle 2"/>
          <p:cNvSpPr txBox="1">
            <a:spLocks/>
          </p:cNvSpPr>
          <p:nvPr/>
        </p:nvSpPr>
        <p:spPr>
          <a:xfrm>
            <a:off x="900441" y="4724400"/>
            <a:ext cx="7343118" cy="1055584"/>
          </a:xfrm>
          <a:prstGeom prst="rect">
            <a:avLst/>
          </a:prstGeom>
        </p:spPr>
        <p:txBody>
          <a:bodyPr vert="horz" lIns="91440" tIns="45720" rIns="91440" bIns="45720" rtlCol="0" anchor="ctr">
            <a:normAutofit/>
          </a:bodyPr>
          <a:lstStyle>
            <a:lvl1pPr marL="0" indent="0" algn="ctr" defTabSz="914400" rtl="0" eaLnBrk="1" latinLnBrk="0" hangingPunct="1">
              <a:spcBef>
                <a:spcPts val="300"/>
              </a:spcBef>
              <a:spcAft>
                <a:spcPts val="600"/>
              </a:spcAft>
              <a:buFont typeface="Arial" panose="020B0604020202020204" pitchFamily="34" charset="0"/>
              <a:buNone/>
              <a:tabLst/>
              <a:defRPr sz="1800" kern="1200">
                <a:solidFill>
                  <a:schemeClr val="tx1">
                    <a:tint val="75000"/>
                  </a:schemeClr>
                </a:solidFill>
                <a:latin typeface="+mn-lt"/>
                <a:ea typeface="+mn-ea"/>
                <a:cs typeface="+mn-cs"/>
              </a:defRPr>
            </a:lvl1pPr>
            <a:lvl2pPr marL="457200" indent="0" algn="ctr" defTabSz="914400" rtl="0" eaLnBrk="1" latinLnBrk="0" hangingPunct="1">
              <a:spcBef>
                <a:spcPts val="300"/>
              </a:spcBef>
              <a:spcAft>
                <a:spcPts val="600"/>
              </a:spcAft>
              <a:buFont typeface="Arial" panose="020B0604020202020204"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ts val="300"/>
              </a:spcBef>
              <a:spcAft>
                <a:spcPts val="60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50000"/>
              </a:spcBef>
            </a:pPr>
            <a:r>
              <a:rPr lang="en-US" sz="2400" b="1" dirty="0">
                <a:solidFill>
                  <a:schemeClr val="tx1"/>
                </a:solidFill>
                <a:latin typeface="Constantia" pitchFamily="18" charset="0"/>
              </a:rPr>
              <a:t>FESAC Virtual Conference, December 11th</a:t>
            </a:r>
          </a:p>
        </p:txBody>
      </p:sp>
      <p:sp>
        <p:nvSpPr>
          <p:cNvPr id="4" name="Subtitle 2">
            <a:extLst>
              <a:ext uri="{FF2B5EF4-FFF2-40B4-BE49-F238E27FC236}">
                <a16:creationId xmlns:a16="http://schemas.microsoft.com/office/drawing/2014/main" id="{93A664B7-7B2F-44C0-A45E-2858DEDD0A43}"/>
              </a:ext>
            </a:extLst>
          </p:cNvPr>
          <p:cNvSpPr txBox="1">
            <a:spLocks/>
          </p:cNvSpPr>
          <p:nvPr/>
        </p:nvSpPr>
        <p:spPr>
          <a:xfrm>
            <a:off x="304800" y="5779984"/>
            <a:ext cx="8217877" cy="1248888"/>
          </a:xfrm>
          <a:prstGeom prst="rect">
            <a:avLst/>
          </a:prstGeom>
        </p:spPr>
        <p:txBody>
          <a:bodyPr vert="horz" lIns="68580" tIns="34290" rIns="68580" bIns="34290" rtlCol="0" anchor="ctr">
            <a:normAutofit/>
          </a:bodyPr>
          <a:lstStyle>
            <a:lvl1pPr marL="0" indent="0" algn="ctr" defTabSz="914400" rtl="0" eaLnBrk="1" latinLnBrk="0" hangingPunct="1">
              <a:spcBef>
                <a:spcPts val="300"/>
              </a:spcBef>
              <a:spcAft>
                <a:spcPts val="600"/>
              </a:spcAft>
              <a:buFont typeface="Arial" panose="020B0604020202020204" pitchFamily="34" charset="0"/>
              <a:buNone/>
              <a:tabLst/>
              <a:defRPr sz="1800" kern="1200">
                <a:solidFill>
                  <a:schemeClr val="tx1">
                    <a:tint val="75000"/>
                  </a:schemeClr>
                </a:solidFill>
                <a:latin typeface="+mn-lt"/>
                <a:ea typeface="+mn-ea"/>
                <a:cs typeface="+mn-cs"/>
              </a:defRPr>
            </a:lvl1pPr>
            <a:lvl2pPr marL="457200" indent="0" algn="ctr" defTabSz="914400" rtl="0" eaLnBrk="1" latinLnBrk="0" hangingPunct="1">
              <a:spcBef>
                <a:spcPts val="300"/>
              </a:spcBef>
              <a:spcAft>
                <a:spcPts val="600"/>
              </a:spcAft>
              <a:buFont typeface="Arial" panose="020B0604020202020204" pitchFamily="34" charset="0"/>
              <a:buNone/>
              <a:tabLst/>
              <a:defRPr sz="2800" kern="1200">
                <a:solidFill>
                  <a:schemeClr val="tx1">
                    <a:tint val="75000"/>
                  </a:schemeClr>
                </a:solidFill>
                <a:latin typeface="+mn-lt"/>
                <a:ea typeface="+mn-ea"/>
                <a:cs typeface="+mn-cs"/>
              </a:defRPr>
            </a:lvl2pPr>
            <a:lvl3pPr marL="914400" indent="0" algn="ctr" defTabSz="914400" rtl="0" eaLnBrk="1" latinLnBrk="0" hangingPunct="1">
              <a:spcBef>
                <a:spcPts val="300"/>
              </a:spcBef>
              <a:spcAft>
                <a:spcPts val="60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ts val="300"/>
              </a:spcBef>
              <a:spcAft>
                <a:spcPts val="60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ct val="50000"/>
              </a:spcBef>
            </a:pPr>
            <a:r>
              <a:rPr lang="en-US" dirty="0">
                <a:solidFill>
                  <a:srgbClr val="004C97"/>
                </a:solidFill>
                <a:latin typeface="Calibri" panose="020F0502020204030204" pitchFamily="34" charset="0"/>
              </a:rPr>
              <a:t>Disclaimer: </a:t>
            </a:r>
            <a:r>
              <a:rPr lang="en-US" dirty="0">
                <a:solidFill>
                  <a:srgbClr val="004C97"/>
                </a:solidFill>
              </a:rPr>
              <a:t>The views in this presentation reflect those of the author and not necessarily those of the Department of Commerce or the Bureau of Economic Analysis.</a:t>
            </a:r>
            <a:endParaRPr lang="en-US" dirty="0">
              <a:solidFill>
                <a:srgbClr val="004C97"/>
              </a:solidFill>
              <a:latin typeface="Calibri" panose="020F0502020204030204" pitchFamily="34" charset="0"/>
            </a:endParaRPr>
          </a:p>
        </p:txBody>
      </p:sp>
    </p:spTree>
    <p:extLst>
      <p:ext uri="{BB962C8B-B14F-4D97-AF65-F5344CB8AC3E}">
        <p14:creationId xmlns:p14="http://schemas.microsoft.com/office/powerpoint/2010/main" val="379228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7178-8E56-4717-8479-9DB043557E82}"/>
              </a:ext>
            </a:extLst>
          </p:cNvPr>
          <p:cNvSpPr>
            <a:spLocks noGrp="1"/>
          </p:cNvSpPr>
          <p:nvPr>
            <p:ph type="title"/>
          </p:nvPr>
        </p:nvSpPr>
        <p:spPr>
          <a:xfrm>
            <a:off x="457200" y="137160"/>
            <a:ext cx="6858000" cy="914400"/>
          </a:xfrm>
        </p:spPr>
        <p:txBody>
          <a:bodyPr>
            <a:normAutofit fontScale="90000"/>
          </a:bodyPr>
          <a:lstStyle/>
          <a:p>
            <a:r>
              <a:rPr lang="en-US" dirty="0">
                <a:solidFill>
                  <a:srgbClr val="004C97"/>
                </a:solidFill>
              </a:rPr>
              <a:t>Retail and Recreational Time, Mar 2020</a:t>
            </a:r>
            <a:br>
              <a:rPr lang="en-US" dirty="0">
                <a:solidFill>
                  <a:srgbClr val="004C97"/>
                </a:solidFill>
              </a:rPr>
            </a:br>
            <a:r>
              <a:rPr lang="en-US" sz="2700" dirty="0">
                <a:solidFill>
                  <a:srgbClr val="004C97"/>
                </a:solidFill>
              </a:rPr>
              <a:t>Adjusted Daily Minutes Relative to Normal</a:t>
            </a:r>
          </a:p>
        </p:txBody>
      </p:sp>
      <p:sp>
        <p:nvSpPr>
          <p:cNvPr id="4" name="Date Placeholder 3">
            <a:extLst>
              <a:ext uri="{FF2B5EF4-FFF2-40B4-BE49-F238E27FC236}">
                <a16:creationId xmlns:a16="http://schemas.microsoft.com/office/drawing/2014/main" id="{9E337C6F-796E-4032-999D-C300ADD0898B}"/>
              </a:ext>
            </a:extLst>
          </p:cNvPr>
          <p:cNvSpPr>
            <a:spLocks noGrp="1"/>
          </p:cNvSpPr>
          <p:nvPr>
            <p:ph type="dt" sz="half" idx="10"/>
          </p:nvPr>
        </p:nvSpPr>
        <p:spPr/>
        <p:txBody>
          <a:bodyPr/>
          <a:lstStyle/>
          <a:p>
            <a:fld id="{2AD1B2E3-3E40-5040-904C-5D9B1F512E40}" type="datetime1">
              <a:rPr lang="en-US" smtClean="0"/>
              <a:t>12/7/2020</a:t>
            </a:fld>
            <a:endParaRPr lang="en-US" dirty="0"/>
          </a:p>
        </p:txBody>
      </p:sp>
      <p:sp>
        <p:nvSpPr>
          <p:cNvPr id="5" name="Slide Number Placeholder 4">
            <a:extLst>
              <a:ext uri="{FF2B5EF4-FFF2-40B4-BE49-F238E27FC236}">
                <a16:creationId xmlns:a16="http://schemas.microsoft.com/office/drawing/2014/main" id="{693EEEA6-7E84-4669-888D-CE244117EF74}"/>
              </a:ext>
            </a:extLst>
          </p:cNvPr>
          <p:cNvSpPr>
            <a:spLocks noGrp="1"/>
          </p:cNvSpPr>
          <p:nvPr>
            <p:ph type="sldNum" sz="quarter" idx="12"/>
          </p:nvPr>
        </p:nvSpPr>
        <p:spPr/>
        <p:txBody>
          <a:bodyPr/>
          <a:lstStyle/>
          <a:p>
            <a:fld id="{2F2C37F8-DB9F-4D58-B490-F5ECA928CAA2}" type="slidenum">
              <a:rPr lang="en-US" smtClean="0"/>
              <a:t>10</a:t>
            </a:fld>
            <a:endParaRPr lang="en-US" dirty="0"/>
          </a:p>
        </p:txBody>
      </p:sp>
      <p:pic>
        <p:nvPicPr>
          <p:cNvPr id="8" name="Content Placeholder 7">
            <a:extLst>
              <a:ext uri="{FF2B5EF4-FFF2-40B4-BE49-F238E27FC236}">
                <a16:creationId xmlns:a16="http://schemas.microsoft.com/office/drawing/2014/main" id="{C5CF6C38-5FC1-4260-BD5F-B094BFEC9B54}"/>
              </a:ext>
            </a:extLst>
          </p:cNvPr>
          <p:cNvPicPr>
            <a:picLocks noGrp="1"/>
          </p:cNvPicPr>
          <p:nvPr>
            <p:ph idx="1"/>
          </p:nvPr>
        </p:nvPicPr>
        <p:blipFill>
          <a:blip r:embed="rId3"/>
          <a:stretch>
            <a:fillRect/>
          </a:stretch>
        </p:blipFill>
        <p:spPr>
          <a:xfrm>
            <a:off x="0" y="1371600"/>
            <a:ext cx="9144000" cy="5486400"/>
          </a:xfrm>
          <a:prstGeom prst="rect">
            <a:avLst/>
          </a:prstGeom>
        </p:spPr>
      </p:pic>
    </p:spTree>
    <p:extLst>
      <p:ext uri="{BB962C8B-B14F-4D97-AF65-F5344CB8AC3E}">
        <p14:creationId xmlns:p14="http://schemas.microsoft.com/office/powerpoint/2010/main" val="384303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7178-8E56-4717-8479-9DB043557E82}"/>
              </a:ext>
            </a:extLst>
          </p:cNvPr>
          <p:cNvSpPr>
            <a:spLocks noGrp="1"/>
          </p:cNvSpPr>
          <p:nvPr>
            <p:ph type="title"/>
          </p:nvPr>
        </p:nvSpPr>
        <p:spPr>
          <a:xfrm>
            <a:off x="457200" y="137160"/>
            <a:ext cx="6858000" cy="914400"/>
          </a:xfrm>
        </p:spPr>
        <p:txBody>
          <a:bodyPr>
            <a:normAutofit fontScale="90000"/>
          </a:bodyPr>
          <a:lstStyle/>
          <a:p>
            <a:r>
              <a:rPr lang="en-US" dirty="0">
                <a:solidFill>
                  <a:srgbClr val="004C97"/>
                </a:solidFill>
              </a:rPr>
              <a:t>Retail and Recreational Time, Q2 2020</a:t>
            </a:r>
            <a:br>
              <a:rPr lang="en-US" dirty="0">
                <a:solidFill>
                  <a:srgbClr val="004C97"/>
                </a:solidFill>
              </a:rPr>
            </a:br>
            <a:r>
              <a:rPr lang="en-US" sz="2700" dirty="0">
                <a:solidFill>
                  <a:srgbClr val="004C97"/>
                </a:solidFill>
              </a:rPr>
              <a:t>Adjusted Daily Minutes Relative to Normal</a:t>
            </a:r>
          </a:p>
        </p:txBody>
      </p:sp>
      <p:sp>
        <p:nvSpPr>
          <p:cNvPr id="4" name="Date Placeholder 3">
            <a:extLst>
              <a:ext uri="{FF2B5EF4-FFF2-40B4-BE49-F238E27FC236}">
                <a16:creationId xmlns:a16="http://schemas.microsoft.com/office/drawing/2014/main" id="{9E337C6F-796E-4032-999D-C300ADD0898B}"/>
              </a:ext>
            </a:extLst>
          </p:cNvPr>
          <p:cNvSpPr>
            <a:spLocks noGrp="1"/>
          </p:cNvSpPr>
          <p:nvPr>
            <p:ph type="dt" sz="half" idx="10"/>
          </p:nvPr>
        </p:nvSpPr>
        <p:spPr/>
        <p:txBody>
          <a:bodyPr/>
          <a:lstStyle/>
          <a:p>
            <a:fld id="{2AD1B2E3-3E40-5040-904C-5D9B1F512E40}" type="datetime1">
              <a:rPr lang="en-US" smtClean="0"/>
              <a:t>12/7/2020</a:t>
            </a:fld>
            <a:endParaRPr lang="en-US" dirty="0"/>
          </a:p>
        </p:txBody>
      </p:sp>
      <p:sp>
        <p:nvSpPr>
          <p:cNvPr id="5" name="Slide Number Placeholder 4">
            <a:extLst>
              <a:ext uri="{FF2B5EF4-FFF2-40B4-BE49-F238E27FC236}">
                <a16:creationId xmlns:a16="http://schemas.microsoft.com/office/drawing/2014/main" id="{693EEEA6-7E84-4669-888D-CE244117EF74}"/>
              </a:ext>
            </a:extLst>
          </p:cNvPr>
          <p:cNvSpPr>
            <a:spLocks noGrp="1"/>
          </p:cNvSpPr>
          <p:nvPr>
            <p:ph type="sldNum" sz="quarter" idx="12"/>
          </p:nvPr>
        </p:nvSpPr>
        <p:spPr/>
        <p:txBody>
          <a:bodyPr/>
          <a:lstStyle/>
          <a:p>
            <a:fld id="{2F2C37F8-DB9F-4D58-B490-F5ECA928CAA2}" type="slidenum">
              <a:rPr lang="en-US" smtClean="0"/>
              <a:t>11</a:t>
            </a:fld>
            <a:endParaRPr lang="en-US" dirty="0"/>
          </a:p>
        </p:txBody>
      </p:sp>
      <p:pic>
        <p:nvPicPr>
          <p:cNvPr id="7" name="Content Placeholder 6">
            <a:extLst>
              <a:ext uri="{FF2B5EF4-FFF2-40B4-BE49-F238E27FC236}">
                <a16:creationId xmlns:a16="http://schemas.microsoft.com/office/drawing/2014/main" id="{9FC54361-1282-425C-A860-44ACF9000B99}"/>
              </a:ext>
            </a:extLst>
          </p:cNvPr>
          <p:cNvPicPr>
            <a:picLocks noGrp="1"/>
          </p:cNvPicPr>
          <p:nvPr>
            <p:ph idx="1"/>
          </p:nvPr>
        </p:nvPicPr>
        <p:blipFill>
          <a:blip r:embed="rId3"/>
          <a:stretch>
            <a:fillRect/>
          </a:stretch>
        </p:blipFill>
        <p:spPr>
          <a:xfrm>
            <a:off x="0" y="1371600"/>
            <a:ext cx="9144000" cy="5486400"/>
          </a:xfrm>
          <a:prstGeom prst="rect">
            <a:avLst/>
          </a:prstGeom>
        </p:spPr>
      </p:pic>
    </p:spTree>
    <p:extLst>
      <p:ext uri="{BB962C8B-B14F-4D97-AF65-F5344CB8AC3E}">
        <p14:creationId xmlns:p14="http://schemas.microsoft.com/office/powerpoint/2010/main" val="183759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7178-8E56-4717-8479-9DB043557E82}"/>
              </a:ext>
            </a:extLst>
          </p:cNvPr>
          <p:cNvSpPr>
            <a:spLocks noGrp="1"/>
          </p:cNvSpPr>
          <p:nvPr>
            <p:ph type="title"/>
          </p:nvPr>
        </p:nvSpPr>
        <p:spPr>
          <a:xfrm>
            <a:off x="457200" y="137160"/>
            <a:ext cx="6858000" cy="914400"/>
          </a:xfrm>
        </p:spPr>
        <p:txBody>
          <a:bodyPr>
            <a:normAutofit fontScale="90000"/>
          </a:bodyPr>
          <a:lstStyle/>
          <a:p>
            <a:r>
              <a:rPr lang="en-US" dirty="0">
                <a:solidFill>
                  <a:srgbClr val="004C97"/>
                </a:solidFill>
              </a:rPr>
              <a:t>Retail and Recreational Time, Q3 2020</a:t>
            </a:r>
            <a:br>
              <a:rPr lang="en-US" dirty="0">
                <a:solidFill>
                  <a:srgbClr val="004C97"/>
                </a:solidFill>
              </a:rPr>
            </a:br>
            <a:r>
              <a:rPr lang="en-US" sz="2700" dirty="0">
                <a:solidFill>
                  <a:srgbClr val="004C97"/>
                </a:solidFill>
              </a:rPr>
              <a:t>Adjusted Daily Minutes Relative to Normal</a:t>
            </a:r>
          </a:p>
        </p:txBody>
      </p:sp>
      <p:sp>
        <p:nvSpPr>
          <p:cNvPr id="4" name="Date Placeholder 3">
            <a:extLst>
              <a:ext uri="{FF2B5EF4-FFF2-40B4-BE49-F238E27FC236}">
                <a16:creationId xmlns:a16="http://schemas.microsoft.com/office/drawing/2014/main" id="{9E337C6F-796E-4032-999D-C300ADD0898B}"/>
              </a:ext>
            </a:extLst>
          </p:cNvPr>
          <p:cNvSpPr>
            <a:spLocks noGrp="1"/>
          </p:cNvSpPr>
          <p:nvPr>
            <p:ph type="dt" sz="half" idx="10"/>
          </p:nvPr>
        </p:nvSpPr>
        <p:spPr/>
        <p:txBody>
          <a:bodyPr/>
          <a:lstStyle/>
          <a:p>
            <a:fld id="{2AD1B2E3-3E40-5040-904C-5D9B1F512E40}" type="datetime1">
              <a:rPr lang="en-US" smtClean="0"/>
              <a:t>12/7/2020</a:t>
            </a:fld>
            <a:endParaRPr lang="en-US" dirty="0"/>
          </a:p>
        </p:txBody>
      </p:sp>
      <p:sp>
        <p:nvSpPr>
          <p:cNvPr id="5" name="Slide Number Placeholder 4">
            <a:extLst>
              <a:ext uri="{FF2B5EF4-FFF2-40B4-BE49-F238E27FC236}">
                <a16:creationId xmlns:a16="http://schemas.microsoft.com/office/drawing/2014/main" id="{693EEEA6-7E84-4669-888D-CE244117EF74}"/>
              </a:ext>
            </a:extLst>
          </p:cNvPr>
          <p:cNvSpPr>
            <a:spLocks noGrp="1"/>
          </p:cNvSpPr>
          <p:nvPr>
            <p:ph type="sldNum" sz="quarter" idx="12"/>
          </p:nvPr>
        </p:nvSpPr>
        <p:spPr/>
        <p:txBody>
          <a:bodyPr/>
          <a:lstStyle/>
          <a:p>
            <a:fld id="{2F2C37F8-DB9F-4D58-B490-F5ECA928CAA2}" type="slidenum">
              <a:rPr lang="en-US" smtClean="0"/>
              <a:t>12</a:t>
            </a:fld>
            <a:endParaRPr lang="en-US" dirty="0"/>
          </a:p>
        </p:txBody>
      </p:sp>
      <p:pic>
        <p:nvPicPr>
          <p:cNvPr id="8" name="Content Placeholder 7">
            <a:extLst>
              <a:ext uri="{FF2B5EF4-FFF2-40B4-BE49-F238E27FC236}">
                <a16:creationId xmlns:a16="http://schemas.microsoft.com/office/drawing/2014/main" id="{D4E818DD-DA64-4FAA-BC0D-4E3E24758AE3}"/>
              </a:ext>
            </a:extLst>
          </p:cNvPr>
          <p:cNvPicPr>
            <a:picLocks noGrp="1"/>
          </p:cNvPicPr>
          <p:nvPr>
            <p:ph idx="1"/>
          </p:nvPr>
        </p:nvPicPr>
        <p:blipFill>
          <a:blip r:embed="rId3"/>
          <a:stretch>
            <a:fillRect/>
          </a:stretch>
        </p:blipFill>
        <p:spPr>
          <a:xfrm>
            <a:off x="0" y="1371600"/>
            <a:ext cx="9144000" cy="5486400"/>
          </a:xfrm>
          <a:prstGeom prst="rect">
            <a:avLst/>
          </a:prstGeom>
        </p:spPr>
      </p:pic>
    </p:spTree>
    <p:extLst>
      <p:ext uri="{BB962C8B-B14F-4D97-AF65-F5344CB8AC3E}">
        <p14:creationId xmlns:p14="http://schemas.microsoft.com/office/powerpoint/2010/main" val="419498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7467600" cy="914400"/>
          </a:xfrm>
        </p:spPr>
        <p:txBody>
          <a:bodyPr>
            <a:normAutofit/>
          </a:bodyPr>
          <a:lstStyle/>
          <a:p>
            <a:r>
              <a:rPr lang="en-US" sz="3200" dirty="0">
                <a:solidFill>
                  <a:srgbClr val="004C97"/>
                </a:solidFill>
              </a:rPr>
              <a:t>Calculating Theoretical Inflation</a:t>
            </a:r>
          </a:p>
        </p:txBody>
      </p:sp>
      <p:sp>
        <p:nvSpPr>
          <p:cNvPr id="3" name="Content Placeholder 2"/>
          <p:cNvSpPr>
            <a:spLocks noGrp="1"/>
          </p:cNvSpPr>
          <p:nvPr>
            <p:ph idx="1"/>
          </p:nvPr>
        </p:nvSpPr>
        <p:spPr>
          <a:xfrm>
            <a:off x="457200" y="1294068"/>
            <a:ext cx="8229600" cy="5335331"/>
          </a:xfrm>
        </p:spPr>
        <p:txBody>
          <a:bodyPr>
            <a:normAutofit fontScale="25000" lnSpcReduction="20000"/>
          </a:bodyPr>
          <a:lstStyle/>
          <a:p>
            <a:pPr>
              <a:lnSpc>
                <a:spcPct val="120000"/>
              </a:lnSpc>
            </a:pPr>
            <a:r>
              <a:rPr lang="en-US" sz="12400" dirty="0"/>
              <a:t>Tourist behavior shows that unavailable products have an inflation rate of at least 59 percent</a:t>
            </a:r>
          </a:p>
          <a:p>
            <a:pPr lvl="1">
              <a:lnSpc>
                <a:spcPct val="120000"/>
              </a:lnSpc>
            </a:pPr>
            <a:r>
              <a:rPr lang="en-US" sz="8000" dirty="0"/>
              <a:t>Average inflation in March is ≥4 percent [(7 percent)*(59 percent)]</a:t>
            </a:r>
            <a:endParaRPr lang="en-US" sz="2400" dirty="0"/>
          </a:p>
          <a:p>
            <a:pPr>
              <a:lnSpc>
                <a:spcPct val="120000"/>
              </a:lnSpc>
            </a:pPr>
            <a:endParaRPr lang="en-US" sz="2400" dirty="0"/>
          </a:p>
          <a:p>
            <a:pPr>
              <a:lnSpc>
                <a:spcPct val="120000"/>
              </a:lnSpc>
            </a:pPr>
            <a:r>
              <a:rPr lang="en-US" sz="12400" dirty="0"/>
              <a:t>Theoretical inflation by region:</a:t>
            </a:r>
          </a:p>
          <a:p>
            <a:pPr lvl="1">
              <a:lnSpc>
                <a:spcPct val="120000"/>
              </a:lnSpc>
            </a:pPr>
            <a:r>
              <a:rPr lang="en-US" sz="8000" dirty="0"/>
              <a:t>Appendix B reports monthly retail and recreational time for every region of the country.  This data is used to calculate regional inflation</a:t>
            </a:r>
          </a:p>
          <a:p>
            <a:pPr lvl="1">
              <a:lnSpc>
                <a:spcPct val="120000"/>
              </a:lnSpc>
            </a:pPr>
            <a:r>
              <a:rPr lang="en-US" sz="8000" dirty="0"/>
              <a:t>For example, Houston time use fell 25 minutes per day in March, so regional inflation is ≥7 percent [(25/57)*(26 percent)*(15 percent)]</a:t>
            </a:r>
          </a:p>
          <a:p>
            <a:pPr>
              <a:lnSpc>
                <a:spcPct val="120000"/>
              </a:lnSpc>
            </a:pPr>
            <a:endParaRPr lang="en-US" sz="2400" dirty="0"/>
          </a:p>
          <a:p>
            <a:pPr>
              <a:lnSpc>
                <a:spcPct val="120000"/>
              </a:lnSpc>
            </a:pPr>
            <a:r>
              <a:rPr lang="en-US" sz="12400" dirty="0"/>
              <a:t>Wealthy regions have higher inflation</a:t>
            </a:r>
          </a:p>
          <a:p>
            <a:pPr lvl="1">
              <a:lnSpc>
                <a:spcPct val="120000"/>
              </a:lnSpc>
            </a:pPr>
            <a:r>
              <a:rPr lang="en-US" sz="8000" dirty="0"/>
              <a:t>In normal times, daily minutes of retail and recreation time are higher</a:t>
            </a:r>
          </a:p>
          <a:p>
            <a:pPr lvl="1">
              <a:lnSpc>
                <a:spcPct val="120000"/>
              </a:lnSpc>
            </a:pPr>
            <a:r>
              <a:rPr lang="en-US" sz="8000" dirty="0"/>
              <a:t>During Covid-19, daily minutes of retail and recreational time is lower</a:t>
            </a:r>
          </a:p>
          <a:p>
            <a:pPr>
              <a:lnSpc>
                <a:spcPct val="120000"/>
              </a:lnSpc>
            </a:pPr>
            <a:endParaRPr lang="en-US" sz="8400" dirty="0"/>
          </a:p>
        </p:txBody>
      </p:sp>
      <p:sp>
        <p:nvSpPr>
          <p:cNvPr id="5" name="Slide Number Placeholder 4"/>
          <p:cNvSpPr>
            <a:spLocks noGrp="1"/>
          </p:cNvSpPr>
          <p:nvPr>
            <p:ph type="sldNum" sz="quarter" idx="12"/>
          </p:nvPr>
        </p:nvSpPr>
        <p:spPr/>
        <p:txBody>
          <a:bodyPr/>
          <a:lstStyle/>
          <a:p>
            <a:fld id="{2F2C37F8-DB9F-4D58-B490-F5ECA928CAA2}" type="slidenum">
              <a:rPr lang="en-US" smtClean="0"/>
              <a:t>13</a:t>
            </a:fld>
            <a:endParaRPr lang="en-US" dirty="0"/>
          </a:p>
        </p:txBody>
      </p:sp>
    </p:spTree>
    <p:extLst>
      <p:ext uri="{BB962C8B-B14F-4D97-AF65-F5344CB8AC3E}">
        <p14:creationId xmlns:p14="http://schemas.microsoft.com/office/powerpoint/2010/main" val="176408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15200" cy="914400"/>
          </a:xfrm>
        </p:spPr>
        <p:txBody>
          <a:bodyPr>
            <a:normAutofit/>
          </a:bodyPr>
          <a:lstStyle/>
          <a:p>
            <a:r>
              <a:rPr lang="en-US" dirty="0">
                <a:solidFill>
                  <a:srgbClr val="004C97"/>
                </a:solidFill>
              </a:rPr>
              <a:t>Monthly Inflation During Covid-19</a:t>
            </a:r>
          </a:p>
        </p:txBody>
      </p:sp>
      <p:sp>
        <p:nvSpPr>
          <p:cNvPr id="5" name="Slide Number Placeholder 4"/>
          <p:cNvSpPr>
            <a:spLocks noGrp="1"/>
          </p:cNvSpPr>
          <p:nvPr>
            <p:ph type="sldNum" sz="quarter" idx="12"/>
          </p:nvPr>
        </p:nvSpPr>
        <p:spPr/>
        <p:txBody>
          <a:bodyPr/>
          <a:lstStyle/>
          <a:p>
            <a:fld id="{2F2C37F8-DB9F-4D58-B490-F5ECA928CAA2}" type="slidenum">
              <a:rPr lang="en-US" smtClean="0"/>
              <a:t>14</a:t>
            </a:fld>
            <a:endParaRPr lang="en-US" dirty="0"/>
          </a:p>
        </p:txBody>
      </p:sp>
      <p:pic>
        <p:nvPicPr>
          <p:cNvPr id="6" name="Content Placeholder 5">
            <a:extLst>
              <a:ext uri="{FF2B5EF4-FFF2-40B4-BE49-F238E27FC236}">
                <a16:creationId xmlns:a16="http://schemas.microsoft.com/office/drawing/2014/main" id="{BF3E014C-EDE6-44E4-8AFE-A09B538B2541}"/>
              </a:ext>
            </a:extLst>
          </p:cNvPr>
          <p:cNvPicPr>
            <a:picLocks noGrp="1"/>
          </p:cNvPicPr>
          <p:nvPr>
            <p:ph idx="1"/>
          </p:nvPr>
        </p:nvPicPr>
        <p:blipFill>
          <a:blip r:embed="rId3"/>
          <a:stretch>
            <a:fillRect/>
          </a:stretch>
        </p:blipFill>
        <p:spPr>
          <a:xfrm>
            <a:off x="0" y="1371600"/>
            <a:ext cx="9144000" cy="5486400"/>
          </a:xfrm>
          <a:prstGeom prst="rect">
            <a:avLst/>
          </a:prstGeom>
        </p:spPr>
      </p:pic>
    </p:spTree>
    <p:extLst>
      <p:ext uri="{BB962C8B-B14F-4D97-AF65-F5344CB8AC3E}">
        <p14:creationId xmlns:p14="http://schemas.microsoft.com/office/powerpoint/2010/main" val="279947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7178-8E56-4717-8479-9DB043557E82}"/>
              </a:ext>
            </a:extLst>
          </p:cNvPr>
          <p:cNvSpPr>
            <a:spLocks noGrp="1"/>
          </p:cNvSpPr>
          <p:nvPr>
            <p:ph type="title"/>
          </p:nvPr>
        </p:nvSpPr>
        <p:spPr>
          <a:xfrm>
            <a:off x="457200" y="60325"/>
            <a:ext cx="6858000" cy="914400"/>
          </a:xfrm>
        </p:spPr>
        <p:txBody>
          <a:bodyPr anchor="ctr">
            <a:normAutofit fontScale="90000"/>
          </a:bodyPr>
          <a:lstStyle/>
          <a:p>
            <a:pPr>
              <a:lnSpc>
                <a:spcPct val="90000"/>
              </a:lnSpc>
            </a:pPr>
            <a:r>
              <a:rPr lang="en-US" dirty="0">
                <a:solidFill>
                  <a:srgbClr val="004C97"/>
                </a:solidFill>
              </a:rPr>
              <a:t>Theoretical Q3 Inflation vs. 2018 Income </a:t>
            </a:r>
            <a:br>
              <a:rPr lang="en-US" sz="2500" dirty="0">
                <a:solidFill>
                  <a:srgbClr val="004C97"/>
                </a:solidFill>
              </a:rPr>
            </a:br>
            <a:r>
              <a:rPr lang="en-US" sz="2700" dirty="0">
                <a:solidFill>
                  <a:srgbClr val="004C97"/>
                </a:solidFill>
              </a:rPr>
              <a:t>Bubble size is proportional to regional population</a:t>
            </a:r>
          </a:p>
        </p:txBody>
      </p:sp>
      <p:sp>
        <p:nvSpPr>
          <p:cNvPr id="4" name="Date Placeholder 3">
            <a:extLst>
              <a:ext uri="{FF2B5EF4-FFF2-40B4-BE49-F238E27FC236}">
                <a16:creationId xmlns:a16="http://schemas.microsoft.com/office/drawing/2014/main" id="{9E337C6F-796E-4032-999D-C300ADD0898B}"/>
              </a:ext>
            </a:extLst>
          </p:cNvPr>
          <p:cNvSpPr>
            <a:spLocks noGrp="1"/>
          </p:cNvSpPr>
          <p:nvPr>
            <p:ph type="dt" sz="half" idx="10"/>
          </p:nvPr>
        </p:nvSpPr>
        <p:spPr>
          <a:xfrm>
            <a:off x="7696200" y="6613525"/>
            <a:ext cx="990600" cy="168275"/>
          </a:xfrm>
        </p:spPr>
        <p:txBody>
          <a:bodyPr anchor="ctr">
            <a:normAutofit/>
          </a:bodyPr>
          <a:lstStyle/>
          <a:p>
            <a:pPr>
              <a:lnSpc>
                <a:spcPct val="90000"/>
              </a:lnSpc>
              <a:spcAft>
                <a:spcPts val="600"/>
              </a:spcAft>
            </a:pPr>
            <a:fld id="{2AD1B2E3-3E40-5040-904C-5D9B1F512E40}" type="datetime1">
              <a:rPr lang="en-US" sz="500" smtClean="0"/>
              <a:pPr>
                <a:lnSpc>
                  <a:spcPct val="90000"/>
                </a:lnSpc>
                <a:spcAft>
                  <a:spcPts val="600"/>
                </a:spcAft>
              </a:pPr>
              <a:t>12/7/2020</a:t>
            </a:fld>
            <a:endParaRPr lang="en-US" sz="500" dirty="0"/>
          </a:p>
        </p:txBody>
      </p:sp>
      <p:sp>
        <p:nvSpPr>
          <p:cNvPr id="5" name="Slide Number Placeholder 4">
            <a:extLst>
              <a:ext uri="{FF2B5EF4-FFF2-40B4-BE49-F238E27FC236}">
                <a16:creationId xmlns:a16="http://schemas.microsoft.com/office/drawing/2014/main" id="{693EEEA6-7E84-4669-888D-CE244117EF74}"/>
              </a:ext>
            </a:extLst>
          </p:cNvPr>
          <p:cNvSpPr>
            <a:spLocks noGrp="1"/>
          </p:cNvSpPr>
          <p:nvPr>
            <p:ph type="sldNum" sz="quarter" idx="12"/>
          </p:nvPr>
        </p:nvSpPr>
        <p:spPr>
          <a:xfrm>
            <a:off x="8153400" y="6340475"/>
            <a:ext cx="533400" cy="196850"/>
          </a:xfrm>
        </p:spPr>
        <p:txBody>
          <a:bodyPr anchor="ctr">
            <a:normAutofit/>
          </a:bodyPr>
          <a:lstStyle/>
          <a:p>
            <a:pPr>
              <a:lnSpc>
                <a:spcPct val="90000"/>
              </a:lnSpc>
              <a:spcAft>
                <a:spcPts val="600"/>
              </a:spcAft>
            </a:pPr>
            <a:fld id="{2F2C37F8-DB9F-4D58-B490-F5ECA928CAA2}" type="slidenum">
              <a:rPr lang="en-US" sz="700" smtClean="0"/>
              <a:pPr>
                <a:lnSpc>
                  <a:spcPct val="90000"/>
                </a:lnSpc>
                <a:spcAft>
                  <a:spcPts val="600"/>
                </a:spcAft>
              </a:pPr>
              <a:t>15</a:t>
            </a:fld>
            <a:endParaRPr lang="en-US" sz="700" dirty="0"/>
          </a:p>
        </p:txBody>
      </p:sp>
      <p:pic>
        <p:nvPicPr>
          <p:cNvPr id="8" name="Content Placeholder 7">
            <a:extLst>
              <a:ext uri="{FF2B5EF4-FFF2-40B4-BE49-F238E27FC236}">
                <a16:creationId xmlns:a16="http://schemas.microsoft.com/office/drawing/2014/main" id="{31D118BE-A21F-4535-AD76-62126DCFEA17}"/>
              </a:ext>
            </a:extLst>
          </p:cNvPr>
          <p:cNvPicPr>
            <a:picLocks noGrp="1" noChangeAspect="1"/>
          </p:cNvPicPr>
          <p:nvPr>
            <p:ph idx="1"/>
          </p:nvPr>
        </p:nvPicPr>
        <p:blipFill>
          <a:blip r:embed="rId3"/>
          <a:stretch>
            <a:fillRect/>
          </a:stretch>
        </p:blipFill>
        <p:spPr>
          <a:xfrm>
            <a:off x="304800" y="1416315"/>
            <a:ext cx="8382000" cy="4924160"/>
          </a:xfrm>
          <a:prstGeom prst="rect">
            <a:avLst/>
          </a:prstGeom>
        </p:spPr>
      </p:pic>
    </p:spTree>
    <p:extLst>
      <p:ext uri="{BB962C8B-B14F-4D97-AF65-F5344CB8AC3E}">
        <p14:creationId xmlns:p14="http://schemas.microsoft.com/office/powerpoint/2010/main" val="291282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C97"/>
                </a:solidFill>
              </a:rPr>
              <a:t>Conclusion</a:t>
            </a:r>
            <a:endParaRPr lang="en-US" strike="sngStrike" dirty="0">
              <a:solidFill>
                <a:srgbClr val="004C97"/>
              </a:solidFill>
            </a:endParaRPr>
          </a:p>
        </p:txBody>
      </p:sp>
      <p:sp>
        <p:nvSpPr>
          <p:cNvPr id="3" name="Content Placeholder 2"/>
          <p:cNvSpPr>
            <a:spLocks noGrp="1"/>
          </p:cNvSpPr>
          <p:nvPr>
            <p:ph idx="1"/>
          </p:nvPr>
        </p:nvSpPr>
        <p:spPr>
          <a:xfrm>
            <a:off x="457200" y="1447800"/>
            <a:ext cx="8229600" cy="5257800"/>
          </a:xfrm>
        </p:spPr>
        <p:txBody>
          <a:bodyPr>
            <a:normAutofit fontScale="62500" lnSpcReduction="20000"/>
          </a:bodyPr>
          <a:lstStyle/>
          <a:p>
            <a:pPr>
              <a:lnSpc>
                <a:spcPct val="110000"/>
              </a:lnSpc>
            </a:pPr>
            <a:r>
              <a:rPr lang="en-US" sz="4500" dirty="0"/>
              <a:t>This paper was motivated by the widespread product unavailability during stay-in-place policies</a:t>
            </a:r>
          </a:p>
          <a:p>
            <a:pPr lvl="1">
              <a:lnSpc>
                <a:spcPct val="120000"/>
              </a:lnSpc>
            </a:pPr>
            <a:r>
              <a:rPr lang="en-US" sz="3200" dirty="0"/>
              <a:t>This paper adapted the regional price literature to develop a new method of imputing prices for unavailable products</a:t>
            </a:r>
          </a:p>
          <a:p>
            <a:pPr lvl="1">
              <a:lnSpc>
                <a:spcPct val="120000"/>
              </a:lnSpc>
            </a:pPr>
            <a:r>
              <a:rPr lang="en-US" sz="3200" dirty="0"/>
              <a:t>The theoretical model in this paper does not imply any data problems or computational mistakes with published government price indexes</a:t>
            </a:r>
          </a:p>
          <a:p>
            <a:pPr marL="7938" indent="0">
              <a:lnSpc>
                <a:spcPct val="120000"/>
              </a:lnSpc>
              <a:buNone/>
            </a:pPr>
            <a:endParaRPr lang="en-US" sz="900" dirty="0"/>
          </a:p>
          <a:p>
            <a:pPr>
              <a:lnSpc>
                <a:spcPct val="120000"/>
              </a:lnSpc>
            </a:pPr>
            <a:r>
              <a:rPr lang="en-US" sz="4500" dirty="0"/>
              <a:t>Theoretical quarterly inflation: ≥1.4 percent in Q1, ≥6.0 percent in Q2, and ≤-2.8 percent in Q3</a:t>
            </a:r>
          </a:p>
          <a:p>
            <a:pPr lvl="1">
              <a:lnSpc>
                <a:spcPct val="120000"/>
              </a:lnSpc>
            </a:pPr>
            <a:r>
              <a:rPr lang="en-US" sz="3200" dirty="0"/>
              <a:t>These results imply that at least one third of the theoretical drop and recovery in real consumption is not reflected in published economic statistics</a:t>
            </a:r>
          </a:p>
          <a:p>
            <a:pPr lvl="1">
              <a:lnSpc>
                <a:spcPct val="120000"/>
              </a:lnSpc>
            </a:pPr>
            <a:r>
              <a:rPr lang="en-US" sz="3200" dirty="0"/>
              <a:t>Theoretical inflation rates vary widely across regions</a:t>
            </a:r>
          </a:p>
        </p:txBody>
      </p:sp>
      <p:sp>
        <p:nvSpPr>
          <p:cNvPr id="5" name="Slide Number Placeholder 4"/>
          <p:cNvSpPr>
            <a:spLocks noGrp="1"/>
          </p:cNvSpPr>
          <p:nvPr>
            <p:ph type="sldNum" sz="quarter" idx="12"/>
          </p:nvPr>
        </p:nvSpPr>
        <p:spPr/>
        <p:txBody>
          <a:bodyPr/>
          <a:lstStyle/>
          <a:p>
            <a:fld id="{2F2C37F8-DB9F-4D58-B490-F5ECA928CAA2}" type="slidenum">
              <a:rPr lang="en-US" smtClean="0"/>
              <a:t>16</a:t>
            </a:fld>
            <a:endParaRPr lang="en-US" dirty="0"/>
          </a:p>
        </p:txBody>
      </p:sp>
    </p:spTree>
    <p:extLst>
      <p:ext uri="{BB962C8B-B14F-4D97-AF65-F5344CB8AC3E}">
        <p14:creationId xmlns:p14="http://schemas.microsoft.com/office/powerpoint/2010/main" val="136685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204"/>
            <a:ext cx="6884894" cy="914400"/>
          </a:xfrm>
        </p:spPr>
        <p:txBody>
          <a:bodyPr>
            <a:normAutofit fontScale="90000"/>
          </a:bodyPr>
          <a:lstStyle/>
          <a:p>
            <a:r>
              <a:rPr lang="en-US" dirty="0">
                <a:solidFill>
                  <a:srgbClr val="004C97"/>
                </a:solidFill>
              </a:rPr>
              <a:t>Motivation for Research:</a:t>
            </a:r>
            <a:br>
              <a:rPr lang="en-US" dirty="0">
                <a:solidFill>
                  <a:srgbClr val="004C97"/>
                </a:solidFill>
              </a:rPr>
            </a:br>
            <a:r>
              <a:rPr lang="en-US" sz="2900" dirty="0">
                <a:solidFill>
                  <a:srgbClr val="004C97"/>
                </a:solidFill>
              </a:rPr>
              <a:t>Estimated Product Unavailability During Covid-19</a:t>
            </a:r>
          </a:p>
        </p:txBody>
      </p:sp>
      <p:sp>
        <p:nvSpPr>
          <p:cNvPr id="5" name="Slide Number Placeholder 4"/>
          <p:cNvSpPr>
            <a:spLocks noGrp="1"/>
          </p:cNvSpPr>
          <p:nvPr>
            <p:ph type="sldNum" sz="quarter" idx="12"/>
          </p:nvPr>
        </p:nvSpPr>
        <p:spPr/>
        <p:txBody>
          <a:bodyPr/>
          <a:lstStyle/>
          <a:p>
            <a:fld id="{2F2C37F8-DB9F-4D58-B490-F5ECA928CAA2}" type="slidenum">
              <a:rPr lang="en-US" smtClean="0"/>
              <a:t>2</a:t>
            </a:fld>
            <a:endParaRPr lang="en-US" dirty="0"/>
          </a:p>
        </p:txBody>
      </p:sp>
      <p:sp>
        <p:nvSpPr>
          <p:cNvPr id="11" name="Content Placeholder 2">
            <a:extLst>
              <a:ext uri="{FF2B5EF4-FFF2-40B4-BE49-F238E27FC236}">
                <a16:creationId xmlns:a16="http://schemas.microsoft.com/office/drawing/2014/main" id="{7A5DBE75-A637-415C-9DC7-A66BACF8B3A3}"/>
              </a:ext>
            </a:extLst>
          </p:cNvPr>
          <p:cNvSpPr>
            <a:spLocks noGrp="1"/>
          </p:cNvSpPr>
          <p:nvPr>
            <p:ph idx="1"/>
          </p:nvPr>
        </p:nvSpPr>
        <p:spPr>
          <a:xfrm>
            <a:off x="12700" y="4572000"/>
            <a:ext cx="8874895" cy="2274096"/>
          </a:xfrm>
        </p:spPr>
        <p:txBody>
          <a:bodyPr>
            <a:normAutofit fontScale="40000" lnSpcReduction="20000"/>
          </a:bodyPr>
          <a:lstStyle/>
          <a:p>
            <a:pPr>
              <a:lnSpc>
                <a:spcPct val="90000"/>
              </a:lnSpc>
            </a:pPr>
            <a:r>
              <a:rPr lang="en-US" sz="7000" dirty="0"/>
              <a:t>Unavailable nonessential products are calculated have a theoretical inflation rate of at least 59 percent</a:t>
            </a:r>
          </a:p>
          <a:p>
            <a:pPr lvl="1">
              <a:lnSpc>
                <a:spcPct val="90000"/>
              </a:lnSpc>
            </a:pPr>
            <a:r>
              <a:rPr lang="en-US" sz="5000" dirty="0"/>
              <a:t>These products include major categories like elective medical care, in-person restaurant dining, in-store clothing purchases, childcare, etc.</a:t>
            </a:r>
          </a:p>
          <a:p>
            <a:pPr lvl="1">
              <a:lnSpc>
                <a:spcPct val="90000"/>
              </a:lnSpc>
            </a:pPr>
            <a:r>
              <a:rPr lang="en-US" sz="5000" dirty="0"/>
              <a:t>The paper does not study shortages of essential products like toilet paper</a:t>
            </a:r>
          </a:p>
          <a:p>
            <a:pPr lvl="1">
              <a:lnSpc>
                <a:spcPct val="90000"/>
              </a:lnSpc>
            </a:pPr>
            <a:r>
              <a:rPr lang="en-US" sz="5000" dirty="0"/>
              <a:t>The theoretical model in this paper does not imply any data problems or computational mistakes with published government price indexes</a:t>
            </a:r>
          </a:p>
        </p:txBody>
      </p:sp>
      <p:graphicFrame>
        <p:nvGraphicFramePr>
          <p:cNvPr id="9" name="Chart 8">
            <a:extLst>
              <a:ext uri="{FF2B5EF4-FFF2-40B4-BE49-F238E27FC236}">
                <a16:creationId xmlns:a16="http://schemas.microsoft.com/office/drawing/2014/main" id="{94FB705B-F452-480A-981C-CC5BBD5243F9}"/>
              </a:ext>
            </a:extLst>
          </p:cNvPr>
          <p:cNvGraphicFramePr>
            <a:graphicFrameLocks/>
          </p:cNvGraphicFramePr>
          <p:nvPr>
            <p:extLst>
              <p:ext uri="{D42A27DB-BD31-4B8C-83A1-F6EECF244321}">
                <p14:modId xmlns:p14="http://schemas.microsoft.com/office/powerpoint/2010/main" val="1541507619"/>
              </p:ext>
            </p:extLst>
          </p:nvPr>
        </p:nvGraphicFramePr>
        <p:xfrm>
          <a:off x="236536" y="1259677"/>
          <a:ext cx="8424864" cy="3098803"/>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a:extLst>
              <a:ext uri="{FF2B5EF4-FFF2-40B4-BE49-F238E27FC236}">
                <a16:creationId xmlns:a16="http://schemas.microsoft.com/office/drawing/2014/main" id="{07DBD86C-C8C1-4622-BE8A-ABDD8537F696}"/>
              </a:ext>
            </a:extLst>
          </p:cNvPr>
          <p:cNvSpPr/>
          <p:nvPr/>
        </p:nvSpPr>
        <p:spPr>
          <a:xfrm flipV="1">
            <a:off x="5334000" y="4800600"/>
            <a:ext cx="533400" cy="5334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25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914400"/>
          </a:xfrm>
        </p:spPr>
        <p:txBody>
          <a:bodyPr>
            <a:normAutofit/>
          </a:bodyPr>
          <a:lstStyle/>
          <a:p>
            <a:pPr algn="ctr"/>
            <a:r>
              <a:rPr lang="en-US" sz="3200" dirty="0">
                <a:solidFill>
                  <a:srgbClr val="004C97"/>
                </a:solidFill>
              </a:rPr>
              <a:t>Theoretical Price Measurement Problem</a:t>
            </a:r>
          </a:p>
        </p:txBody>
      </p:sp>
      <p:sp>
        <p:nvSpPr>
          <p:cNvPr id="3" name="Content Placeholder 2"/>
          <p:cNvSpPr>
            <a:spLocks noGrp="1"/>
          </p:cNvSpPr>
          <p:nvPr>
            <p:ph idx="1"/>
          </p:nvPr>
        </p:nvSpPr>
        <p:spPr>
          <a:xfrm>
            <a:off x="457200" y="1294069"/>
            <a:ext cx="8229600" cy="5029200"/>
          </a:xfrm>
        </p:spPr>
        <p:txBody>
          <a:bodyPr>
            <a:normAutofit fontScale="92500"/>
          </a:bodyPr>
          <a:lstStyle/>
          <a:p>
            <a:pPr>
              <a:lnSpc>
                <a:spcPct val="90000"/>
              </a:lnSpc>
            </a:pPr>
            <a:r>
              <a:rPr lang="en-US" sz="3300" dirty="0"/>
              <a:t>Standard price index formulas require prices for every product in the market basket</a:t>
            </a:r>
          </a:p>
          <a:p>
            <a:pPr lvl="1">
              <a:lnSpc>
                <a:spcPct val="90000"/>
              </a:lnSpc>
            </a:pPr>
            <a:r>
              <a:rPr lang="en-US" sz="2200" dirty="0"/>
              <a:t>Prices cannot be meaningfully measured for unavailable products</a:t>
            </a:r>
          </a:p>
          <a:p>
            <a:pPr>
              <a:lnSpc>
                <a:spcPct val="90000"/>
              </a:lnSpc>
            </a:pPr>
            <a:endParaRPr lang="en-US" sz="600" dirty="0"/>
          </a:p>
          <a:p>
            <a:pPr>
              <a:lnSpc>
                <a:spcPct val="90000"/>
              </a:lnSpc>
            </a:pPr>
            <a:r>
              <a:rPr lang="en-US" sz="3300" dirty="0"/>
              <a:t>CPI assumption: imputed prices for unavailable products are equal to measured prices for comparable available products</a:t>
            </a:r>
          </a:p>
          <a:p>
            <a:pPr lvl="1">
              <a:lnSpc>
                <a:spcPct val="90000"/>
              </a:lnSpc>
            </a:pPr>
            <a:r>
              <a:rPr lang="en-US" sz="2200" dirty="0"/>
              <a:t>This assumption works well in normal economic times (Bradley 2003)</a:t>
            </a:r>
          </a:p>
          <a:p>
            <a:pPr lvl="1">
              <a:lnSpc>
                <a:spcPct val="90000"/>
              </a:lnSpc>
            </a:pPr>
            <a:endParaRPr lang="en-US" sz="600" dirty="0"/>
          </a:p>
          <a:p>
            <a:pPr>
              <a:lnSpc>
                <a:spcPct val="90000"/>
              </a:lnSpc>
            </a:pPr>
            <a:r>
              <a:rPr lang="en-US" sz="3300" dirty="0"/>
              <a:t>The CPI assumption may not apply when broad categories of products are unavailable</a:t>
            </a:r>
          </a:p>
          <a:p>
            <a:pPr lvl="1">
              <a:lnSpc>
                <a:spcPct val="90000"/>
              </a:lnSpc>
            </a:pPr>
            <a:r>
              <a:rPr lang="en-US" sz="2200" dirty="0"/>
              <a:t>This paper uses a model to impute theoretically grounded prices</a:t>
            </a:r>
          </a:p>
          <a:p>
            <a:pPr lvl="1">
              <a:lnSpc>
                <a:spcPct val="90000"/>
              </a:lnSpc>
            </a:pPr>
            <a:endParaRPr lang="en-US" sz="2200" dirty="0"/>
          </a:p>
        </p:txBody>
      </p:sp>
      <p:sp>
        <p:nvSpPr>
          <p:cNvPr id="5" name="Slide Number Placeholder 4"/>
          <p:cNvSpPr>
            <a:spLocks noGrp="1"/>
          </p:cNvSpPr>
          <p:nvPr>
            <p:ph type="sldNum" sz="quarter" idx="12"/>
          </p:nvPr>
        </p:nvSpPr>
        <p:spPr/>
        <p:txBody>
          <a:bodyPr/>
          <a:lstStyle/>
          <a:p>
            <a:fld id="{2F2C37F8-DB9F-4D58-B490-F5ECA928CAA2}" type="slidenum">
              <a:rPr lang="en-US" smtClean="0"/>
              <a:t>3</a:t>
            </a:fld>
            <a:endParaRPr lang="en-US" dirty="0"/>
          </a:p>
        </p:txBody>
      </p:sp>
    </p:spTree>
    <p:extLst>
      <p:ext uri="{BB962C8B-B14F-4D97-AF65-F5344CB8AC3E}">
        <p14:creationId xmlns:p14="http://schemas.microsoft.com/office/powerpoint/2010/main" val="364766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914400"/>
          </a:xfrm>
        </p:spPr>
        <p:txBody>
          <a:bodyPr>
            <a:normAutofit/>
          </a:bodyPr>
          <a:lstStyle/>
          <a:p>
            <a:r>
              <a:rPr lang="en-US" sz="2800" dirty="0">
                <a:solidFill>
                  <a:srgbClr val="004C97"/>
                </a:solidFill>
              </a:rPr>
              <a:t>Previous Price Index Research</a:t>
            </a:r>
            <a:endParaRPr lang="en-US" sz="2800" strike="sngStrike" dirty="0">
              <a:solidFill>
                <a:srgbClr val="FF0000"/>
              </a:solidFill>
            </a:endParaRPr>
          </a:p>
        </p:txBody>
      </p:sp>
      <p:sp>
        <p:nvSpPr>
          <p:cNvPr id="3" name="Content Placeholder 2"/>
          <p:cNvSpPr>
            <a:spLocks noGrp="1"/>
          </p:cNvSpPr>
          <p:nvPr>
            <p:ph idx="1"/>
          </p:nvPr>
        </p:nvSpPr>
        <p:spPr>
          <a:xfrm>
            <a:off x="457200" y="1295400"/>
            <a:ext cx="8229600" cy="5562600"/>
          </a:xfrm>
        </p:spPr>
        <p:txBody>
          <a:bodyPr>
            <a:noAutofit/>
          </a:bodyPr>
          <a:lstStyle/>
          <a:p>
            <a:pPr>
              <a:lnSpc>
                <a:spcPct val="110000"/>
              </a:lnSpc>
            </a:pPr>
            <a:r>
              <a:rPr lang="en-US" sz="2800" dirty="0"/>
              <a:t>Theoretical papers studying imputed prices:</a:t>
            </a:r>
          </a:p>
          <a:p>
            <a:pPr lvl="1">
              <a:lnSpc>
                <a:spcPct val="110000"/>
              </a:lnSpc>
            </a:pPr>
            <a:r>
              <a:rPr lang="en-US" sz="2000" dirty="0"/>
              <a:t>“New Goods”: (Hausman 1999), (Hausman 1997), (</a:t>
            </a:r>
            <a:r>
              <a:rPr lang="en-US" sz="2000" dirty="0" err="1"/>
              <a:t>Petrin</a:t>
            </a:r>
            <a:r>
              <a:rPr lang="en-US" sz="2000" dirty="0"/>
              <a:t> 2002), (</a:t>
            </a:r>
            <a:r>
              <a:rPr lang="en-US" sz="2000" dirty="0" err="1"/>
              <a:t>Goolsbee</a:t>
            </a:r>
            <a:r>
              <a:rPr lang="en-US" sz="2000" dirty="0"/>
              <a:t> and </a:t>
            </a:r>
            <a:r>
              <a:rPr lang="en-US" sz="2000" dirty="0" err="1"/>
              <a:t>Petrin</a:t>
            </a:r>
            <a:r>
              <a:rPr lang="en-US" sz="2000" dirty="0"/>
              <a:t> 2004), (Berndt et al. 1996), (Nordhaus 1996), (Diewert and </a:t>
            </a:r>
            <a:r>
              <a:rPr lang="en-US" sz="2000" dirty="0" err="1"/>
              <a:t>Feenstra</a:t>
            </a:r>
            <a:r>
              <a:rPr lang="en-US" sz="2000" dirty="0"/>
              <a:t> 2019), and (Diewert et al. 2019)</a:t>
            </a:r>
          </a:p>
          <a:p>
            <a:pPr lvl="1">
              <a:lnSpc>
                <a:spcPct val="110000"/>
              </a:lnSpc>
            </a:pPr>
            <a:r>
              <a:rPr lang="en-US" sz="2000" dirty="0"/>
              <a:t>“Outlet Substitution Bias”: (Reinsdorf 1993), (Hausman and </a:t>
            </a:r>
            <a:r>
              <a:rPr lang="en-US" sz="2000" dirty="0" err="1"/>
              <a:t>Liebtag</a:t>
            </a:r>
            <a:r>
              <a:rPr lang="en-US" sz="2000" dirty="0"/>
              <a:t> 2009), and (</a:t>
            </a:r>
            <a:r>
              <a:rPr lang="en-US" sz="2000" dirty="0" err="1"/>
              <a:t>Greenlees</a:t>
            </a:r>
            <a:r>
              <a:rPr lang="en-US" sz="2000" dirty="0"/>
              <a:t> and </a:t>
            </a:r>
            <a:r>
              <a:rPr lang="en-US" sz="2000" dirty="0" err="1"/>
              <a:t>Mclelland</a:t>
            </a:r>
            <a:r>
              <a:rPr lang="en-US" sz="2000" dirty="0"/>
              <a:t> 2008)</a:t>
            </a:r>
          </a:p>
          <a:p>
            <a:pPr lvl="1">
              <a:lnSpc>
                <a:spcPct val="110000"/>
              </a:lnSpc>
            </a:pPr>
            <a:r>
              <a:rPr lang="en-US" sz="2000" dirty="0"/>
              <a:t>“Variety Bias”: (</a:t>
            </a:r>
            <a:r>
              <a:rPr lang="en-US" sz="2000" dirty="0" err="1"/>
              <a:t>Feenstra</a:t>
            </a:r>
            <a:r>
              <a:rPr lang="en-US" sz="2000" dirty="0"/>
              <a:t> 1994), and (</a:t>
            </a:r>
            <a:r>
              <a:rPr lang="en-US" sz="2000" dirty="0" err="1"/>
              <a:t>Broda</a:t>
            </a:r>
            <a:r>
              <a:rPr lang="en-US" sz="2000" dirty="0"/>
              <a:t> and Weinstein 2010)</a:t>
            </a:r>
          </a:p>
          <a:p>
            <a:pPr lvl="1">
              <a:lnSpc>
                <a:spcPct val="110000"/>
              </a:lnSpc>
            </a:pPr>
            <a:endParaRPr lang="en-US" sz="600" dirty="0"/>
          </a:p>
          <a:p>
            <a:pPr>
              <a:lnSpc>
                <a:spcPct val="110000"/>
              </a:lnSpc>
            </a:pPr>
            <a:r>
              <a:rPr lang="en-US" sz="2800" dirty="0"/>
              <a:t>Measurement papers studying practical issues:</a:t>
            </a:r>
          </a:p>
          <a:p>
            <a:pPr lvl="1">
              <a:lnSpc>
                <a:spcPct val="110000"/>
              </a:lnSpc>
            </a:pPr>
            <a:r>
              <a:rPr lang="en-US" sz="2000" dirty="0"/>
              <a:t>Price aggregation formulas: (Diewert 2003), (Diewert 2001), (</a:t>
            </a:r>
            <a:r>
              <a:rPr lang="en-US" sz="2000" dirty="0" err="1"/>
              <a:t>Passero</a:t>
            </a:r>
            <a:r>
              <a:rPr lang="en-US" sz="2000" dirty="0"/>
              <a:t>, Garner, and McCully 2015), and (Barret, </a:t>
            </a:r>
            <a:r>
              <a:rPr lang="en-US" sz="2000" dirty="0" err="1"/>
              <a:t>Levell</a:t>
            </a:r>
            <a:r>
              <a:rPr lang="en-US" sz="2000" dirty="0"/>
              <a:t>, and Milligan 2015) </a:t>
            </a:r>
          </a:p>
          <a:p>
            <a:pPr lvl="1">
              <a:lnSpc>
                <a:spcPct val="110000"/>
              </a:lnSpc>
            </a:pPr>
            <a:r>
              <a:rPr lang="en-US" sz="2000" dirty="0"/>
              <a:t>Price weights in pandemics: (Cavallo 2020) and (Diewert and Fox 2020)</a:t>
            </a:r>
          </a:p>
          <a:p>
            <a:pPr marL="7938" indent="0">
              <a:lnSpc>
                <a:spcPct val="120000"/>
              </a:lnSpc>
              <a:buNone/>
            </a:pPr>
            <a:endParaRPr lang="en-US" sz="600" dirty="0"/>
          </a:p>
        </p:txBody>
      </p:sp>
      <p:sp>
        <p:nvSpPr>
          <p:cNvPr id="5" name="Slide Number Placeholder 4"/>
          <p:cNvSpPr>
            <a:spLocks noGrp="1"/>
          </p:cNvSpPr>
          <p:nvPr>
            <p:ph type="sldNum" sz="quarter" idx="12"/>
          </p:nvPr>
        </p:nvSpPr>
        <p:spPr/>
        <p:txBody>
          <a:bodyPr/>
          <a:lstStyle/>
          <a:p>
            <a:fld id="{2F2C37F8-DB9F-4D58-B490-F5ECA928CAA2}" type="slidenum">
              <a:rPr lang="en-US" smtClean="0"/>
              <a:t>4</a:t>
            </a:fld>
            <a:endParaRPr lang="en-US" dirty="0"/>
          </a:p>
        </p:txBody>
      </p:sp>
    </p:spTree>
    <p:extLst>
      <p:ext uri="{BB962C8B-B14F-4D97-AF65-F5344CB8AC3E}">
        <p14:creationId xmlns:p14="http://schemas.microsoft.com/office/powerpoint/2010/main" val="110642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92075"/>
            <a:ext cx="6858000" cy="914400"/>
          </a:xfrm>
        </p:spPr>
        <p:txBody>
          <a:bodyPr>
            <a:normAutofit/>
          </a:bodyPr>
          <a:lstStyle/>
          <a:p>
            <a:r>
              <a:rPr lang="en-US" dirty="0">
                <a:solidFill>
                  <a:srgbClr val="004C97"/>
                </a:solidFill>
              </a:rPr>
              <a:t>New Price Measurement Model</a:t>
            </a:r>
          </a:p>
        </p:txBody>
      </p:sp>
      <p:sp>
        <p:nvSpPr>
          <p:cNvPr id="5" name="Slide Number Placeholder 4"/>
          <p:cNvSpPr>
            <a:spLocks noGrp="1"/>
          </p:cNvSpPr>
          <p:nvPr>
            <p:ph type="sldNum" sz="quarter" idx="12"/>
          </p:nvPr>
        </p:nvSpPr>
        <p:spPr/>
        <p:txBody>
          <a:bodyPr/>
          <a:lstStyle/>
          <a:p>
            <a:fld id="{2F2C37F8-DB9F-4D58-B490-F5ECA928CAA2}" type="slidenum">
              <a:rPr lang="en-US" smtClean="0"/>
              <a:t>5</a:t>
            </a:fld>
            <a:endParaRPr lang="en-US" dirty="0"/>
          </a:p>
        </p:txBody>
      </p:sp>
      <p:sp>
        <p:nvSpPr>
          <p:cNvPr id="9" name="Content Placeholder 2">
            <a:extLst>
              <a:ext uri="{FF2B5EF4-FFF2-40B4-BE49-F238E27FC236}">
                <a16:creationId xmlns:a16="http://schemas.microsoft.com/office/drawing/2014/main" id="{F19BE3D7-037C-4843-98CF-E3D29D266765}"/>
              </a:ext>
            </a:extLst>
          </p:cNvPr>
          <p:cNvSpPr>
            <a:spLocks noGrp="1"/>
          </p:cNvSpPr>
          <p:nvPr>
            <p:ph idx="1"/>
          </p:nvPr>
        </p:nvSpPr>
        <p:spPr>
          <a:xfrm>
            <a:off x="342900" y="1142999"/>
            <a:ext cx="8458200" cy="1524001"/>
          </a:xfrm>
        </p:spPr>
        <p:txBody>
          <a:bodyPr>
            <a:normAutofit fontScale="25000" lnSpcReduction="20000"/>
          </a:bodyPr>
          <a:lstStyle/>
          <a:p>
            <a:pPr>
              <a:lnSpc>
                <a:spcPct val="120000"/>
              </a:lnSpc>
            </a:pPr>
            <a:r>
              <a:rPr lang="en-US" sz="12400" dirty="0"/>
              <a:t>Assumption: tourists visit the region where a vacation budget buys the most utility</a:t>
            </a:r>
          </a:p>
          <a:p>
            <a:pPr lvl="1">
              <a:lnSpc>
                <a:spcPct val="120000"/>
              </a:lnSpc>
            </a:pPr>
            <a:r>
              <a:rPr lang="en-US" sz="8000" dirty="0"/>
              <a:t>Prices for hotels, restaurant meals, etc. are lower in rural regions</a:t>
            </a:r>
          </a:p>
          <a:p>
            <a:pPr lvl="1">
              <a:lnSpc>
                <a:spcPct val="120000"/>
              </a:lnSpc>
            </a:pPr>
            <a:r>
              <a:rPr lang="en-US" sz="8000" dirty="0"/>
              <a:t>Amenities like live entertainment are only available in urban regions</a:t>
            </a:r>
          </a:p>
          <a:p>
            <a:pPr lvl="1">
              <a:lnSpc>
                <a:spcPct val="120000"/>
              </a:lnSpc>
            </a:pPr>
            <a:r>
              <a:rPr lang="en-US" sz="8000" dirty="0"/>
              <a:t>Weather and other non-price factors are similar in all regions</a:t>
            </a:r>
          </a:p>
          <a:p>
            <a:pPr lvl="1">
              <a:lnSpc>
                <a:spcPct val="120000"/>
              </a:lnSpc>
            </a:pPr>
            <a:r>
              <a:rPr lang="en-US" sz="8000" dirty="0"/>
              <a:t>So, the theoretical price for unavailable amenities must be very high</a:t>
            </a:r>
          </a:p>
          <a:p>
            <a:pPr lvl="1">
              <a:lnSpc>
                <a:spcPct val="120000"/>
              </a:lnSpc>
            </a:pPr>
            <a:endParaRPr lang="en-US" sz="2400" dirty="0"/>
          </a:p>
          <a:p>
            <a:pPr marL="7938" indent="0">
              <a:lnSpc>
                <a:spcPct val="90000"/>
              </a:lnSpc>
              <a:buNone/>
            </a:pPr>
            <a:endParaRPr lang="en-US" sz="3100" dirty="0"/>
          </a:p>
        </p:txBody>
      </p:sp>
      <p:sp>
        <p:nvSpPr>
          <p:cNvPr id="13" name="Content Placeholder 2">
            <a:extLst>
              <a:ext uri="{FF2B5EF4-FFF2-40B4-BE49-F238E27FC236}">
                <a16:creationId xmlns:a16="http://schemas.microsoft.com/office/drawing/2014/main" id="{329610C7-4FE8-4D2C-A3AF-1612F1485003}"/>
              </a:ext>
            </a:extLst>
          </p:cNvPr>
          <p:cNvSpPr txBox="1">
            <a:spLocks/>
          </p:cNvSpPr>
          <p:nvPr/>
        </p:nvSpPr>
        <p:spPr>
          <a:xfrm>
            <a:off x="1905000" y="6348022"/>
            <a:ext cx="5644652" cy="378605"/>
          </a:xfrm>
          <a:prstGeom prst="rect">
            <a:avLst/>
          </a:prstGeom>
          <a:noFill/>
        </p:spPr>
        <p:txBody>
          <a:bodyPr vert="horz" lIns="68580" tIns="34290" rIns="68580" bIns="3429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5954" indent="0">
              <a:lnSpc>
                <a:spcPct val="90000"/>
              </a:lnSpc>
              <a:buNone/>
            </a:pPr>
            <a:r>
              <a:rPr lang="en-US" sz="2000" b="1" dirty="0"/>
              <a:t>Louisiana Vacations: New Orleans vs. Rural Region</a:t>
            </a:r>
          </a:p>
        </p:txBody>
      </p:sp>
      <p:pic>
        <p:nvPicPr>
          <p:cNvPr id="4" name="Picture 3" descr="A bridge over a body of water&#10;&#10;Description automatically generated">
            <a:extLst>
              <a:ext uri="{FF2B5EF4-FFF2-40B4-BE49-F238E27FC236}">
                <a16:creationId xmlns:a16="http://schemas.microsoft.com/office/drawing/2014/main" id="{56ABD74A-18E5-4C50-9939-9F3878DCEF1D}"/>
              </a:ext>
            </a:extLst>
          </p:cNvPr>
          <p:cNvPicPr>
            <a:picLocks noChangeAspect="1"/>
          </p:cNvPicPr>
          <p:nvPr/>
        </p:nvPicPr>
        <p:blipFill rotWithShape="1">
          <a:blip r:embed="rId3">
            <a:extLst>
              <a:ext uri="{28A0092B-C50C-407E-A947-70E740481C1C}">
                <a14:useLocalDpi xmlns:a14="http://schemas.microsoft.com/office/drawing/2010/main" val="0"/>
              </a:ext>
            </a:extLst>
          </a:blip>
          <a:srcRect l="-62" t="24303" r="2488" b="-1"/>
          <a:stretch/>
        </p:blipFill>
        <p:spPr>
          <a:xfrm>
            <a:off x="4869654" y="4191001"/>
            <a:ext cx="3722182" cy="1990726"/>
          </a:xfrm>
          <a:prstGeom prst="rect">
            <a:avLst/>
          </a:prstGeom>
        </p:spPr>
      </p:pic>
      <p:pic>
        <p:nvPicPr>
          <p:cNvPr id="8" name="Picture 7" descr="A group of people standing in front of a crowd posing for the camera&#10;&#10;Description automatically generated">
            <a:extLst>
              <a:ext uri="{FF2B5EF4-FFF2-40B4-BE49-F238E27FC236}">
                <a16:creationId xmlns:a16="http://schemas.microsoft.com/office/drawing/2014/main" id="{016EBCED-559D-4DDD-8F3C-150F74101A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303" r="-238" b="-1"/>
          <a:stretch/>
        </p:blipFill>
        <p:spPr>
          <a:xfrm>
            <a:off x="773618" y="4191000"/>
            <a:ext cx="3722182" cy="1990726"/>
          </a:xfrm>
          <a:prstGeom prst="rect">
            <a:avLst/>
          </a:prstGeom>
        </p:spPr>
      </p:pic>
      <p:sp>
        <p:nvSpPr>
          <p:cNvPr id="3" name="Oval 2">
            <a:extLst>
              <a:ext uri="{FF2B5EF4-FFF2-40B4-BE49-F238E27FC236}">
                <a16:creationId xmlns:a16="http://schemas.microsoft.com/office/drawing/2014/main" id="{A780FF96-0FF5-4361-A20C-84D47E49F7CE}"/>
              </a:ext>
            </a:extLst>
          </p:cNvPr>
          <p:cNvSpPr/>
          <p:nvPr/>
        </p:nvSpPr>
        <p:spPr>
          <a:xfrm>
            <a:off x="484094" y="3352800"/>
            <a:ext cx="8107742" cy="60325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83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4C97"/>
                </a:solidFill>
              </a:rPr>
              <a:t>Previous Regional Price Research</a:t>
            </a:r>
            <a:endParaRPr lang="en-US" strike="sngStrike" dirty="0">
              <a:solidFill>
                <a:srgbClr val="FF0000"/>
              </a:solidFill>
            </a:endParaRPr>
          </a:p>
        </p:txBody>
      </p:sp>
      <p:sp>
        <p:nvSpPr>
          <p:cNvPr id="3" name="Content Placeholder 2"/>
          <p:cNvSpPr>
            <a:spLocks noGrp="1"/>
          </p:cNvSpPr>
          <p:nvPr>
            <p:ph idx="1"/>
          </p:nvPr>
        </p:nvSpPr>
        <p:spPr>
          <a:xfrm>
            <a:off x="457200" y="1295400"/>
            <a:ext cx="8229600" cy="5562600"/>
          </a:xfrm>
        </p:spPr>
        <p:txBody>
          <a:bodyPr>
            <a:noAutofit/>
          </a:bodyPr>
          <a:lstStyle/>
          <a:p>
            <a:pPr>
              <a:lnSpc>
                <a:spcPct val="110000"/>
              </a:lnSpc>
            </a:pPr>
            <a:r>
              <a:rPr lang="en-US" sz="2800" dirty="0"/>
              <a:t>Papers finding higher prices in wealthy urban regions:</a:t>
            </a:r>
          </a:p>
          <a:p>
            <a:pPr lvl="1">
              <a:lnSpc>
                <a:spcPct val="110000"/>
              </a:lnSpc>
            </a:pPr>
            <a:r>
              <a:rPr lang="en-US" sz="2000" dirty="0"/>
              <a:t>(Aten and D’Souza 2008), (</a:t>
            </a:r>
            <a:r>
              <a:rPr lang="en-US" sz="2000" dirty="0" err="1"/>
              <a:t>Gyourko</a:t>
            </a:r>
            <a:r>
              <a:rPr lang="en-US" sz="2000" dirty="0"/>
              <a:t>, Mayer, and Sinai 2013), (</a:t>
            </a:r>
            <a:r>
              <a:rPr lang="en-US" sz="2000" dirty="0" err="1"/>
              <a:t>Glaeser</a:t>
            </a:r>
            <a:r>
              <a:rPr lang="en-US" sz="2000" dirty="0"/>
              <a:t> and </a:t>
            </a:r>
            <a:r>
              <a:rPr lang="en-US" sz="2000" dirty="0" err="1"/>
              <a:t>Gyourko</a:t>
            </a:r>
            <a:r>
              <a:rPr lang="en-US" sz="2000" dirty="0"/>
              <a:t> 2018), (</a:t>
            </a:r>
            <a:r>
              <a:rPr lang="en-US" sz="2000" dirty="0" err="1"/>
              <a:t>Stroebel</a:t>
            </a:r>
            <a:r>
              <a:rPr lang="en-US" sz="2000" dirty="0"/>
              <a:t> and </a:t>
            </a:r>
            <a:r>
              <a:rPr lang="en-US" sz="2000" dirty="0" err="1"/>
              <a:t>Vavra</a:t>
            </a:r>
            <a:r>
              <a:rPr lang="en-US" sz="2000" dirty="0"/>
              <a:t> 2019), and (Paredes and Loveridge 2014)</a:t>
            </a:r>
          </a:p>
          <a:p>
            <a:pPr marL="7938" indent="0">
              <a:lnSpc>
                <a:spcPct val="110000"/>
              </a:lnSpc>
              <a:buNone/>
            </a:pPr>
            <a:endParaRPr lang="en-US" sz="600" dirty="0"/>
          </a:p>
          <a:p>
            <a:pPr>
              <a:lnSpc>
                <a:spcPct val="110000"/>
              </a:lnSpc>
            </a:pPr>
            <a:r>
              <a:rPr lang="en-US" sz="2800" dirty="0"/>
              <a:t>Measuring regional product availability</a:t>
            </a:r>
          </a:p>
          <a:p>
            <a:pPr lvl="1">
              <a:lnSpc>
                <a:spcPct val="110000"/>
              </a:lnSpc>
            </a:pPr>
            <a:r>
              <a:rPr lang="en-US" sz="2000" dirty="0"/>
              <a:t>(</a:t>
            </a:r>
            <a:r>
              <a:rPr lang="en-US" sz="2000" dirty="0" err="1"/>
              <a:t>Glaeser</a:t>
            </a:r>
            <a:r>
              <a:rPr lang="en-US" sz="2000" dirty="0"/>
              <a:t>, Kolko, and </a:t>
            </a:r>
            <a:r>
              <a:rPr lang="en-US" sz="2000" dirty="0" err="1"/>
              <a:t>Saiz</a:t>
            </a:r>
            <a:r>
              <a:rPr lang="en-US" sz="2000" dirty="0"/>
              <a:t> 2001), (Florida 2018b), (Couture et al.  2020), and (</a:t>
            </a:r>
            <a:r>
              <a:rPr lang="en-US" sz="2000" dirty="0" err="1"/>
              <a:t>Handbury</a:t>
            </a:r>
            <a:r>
              <a:rPr lang="en-US" sz="2000" dirty="0"/>
              <a:t> and Weinstein 2014)</a:t>
            </a:r>
          </a:p>
          <a:p>
            <a:pPr lvl="1">
              <a:lnSpc>
                <a:spcPct val="110000"/>
              </a:lnSpc>
            </a:pPr>
            <a:r>
              <a:rPr lang="en-US" sz="2000" dirty="0"/>
              <a:t>This literature typically argues that modern cities flourish when they provide high quality amenities that aren’t available elsewhere</a:t>
            </a:r>
          </a:p>
          <a:p>
            <a:pPr marL="7938" indent="0">
              <a:lnSpc>
                <a:spcPct val="110000"/>
              </a:lnSpc>
              <a:buNone/>
            </a:pPr>
            <a:endParaRPr lang="en-US" sz="600" dirty="0"/>
          </a:p>
          <a:p>
            <a:pPr>
              <a:lnSpc>
                <a:spcPct val="110000"/>
              </a:lnSpc>
            </a:pPr>
            <a:r>
              <a:rPr lang="en-US" dirty="0"/>
              <a:t>This paper doesn’t study regional differences in nominal consumption, disease risk, etc.</a:t>
            </a:r>
          </a:p>
        </p:txBody>
      </p:sp>
      <p:sp>
        <p:nvSpPr>
          <p:cNvPr id="5" name="Slide Number Placeholder 4"/>
          <p:cNvSpPr>
            <a:spLocks noGrp="1"/>
          </p:cNvSpPr>
          <p:nvPr>
            <p:ph type="sldNum" sz="quarter" idx="12"/>
          </p:nvPr>
        </p:nvSpPr>
        <p:spPr/>
        <p:txBody>
          <a:bodyPr/>
          <a:lstStyle/>
          <a:p>
            <a:fld id="{2F2C37F8-DB9F-4D58-B490-F5ECA928CAA2}" type="slidenum">
              <a:rPr lang="en-US" smtClean="0"/>
              <a:t>6</a:t>
            </a:fld>
            <a:endParaRPr lang="en-US" dirty="0"/>
          </a:p>
        </p:txBody>
      </p:sp>
    </p:spTree>
    <p:extLst>
      <p:ext uri="{BB962C8B-B14F-4D97-AF65-F5344CB8AC3E}">
        <p14:creationId xmlns:p14="http://schemas.microsoft.com/office/powerpoint/2010/main" val="235266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162800" cy="914400"/>
          </a:xfrm>
        </p:spPr>
        <p:txBody>
          <a:bodyPr>
            <a:normAutofit/>
          </a:bodyPr>
          <a:lstStyle/>
          <a:p>
            <a:r>
              <a:rPr lang="en-US" sz="3200" dirty="0">
                <a:solidFill>
                  <a:srgbClr val="004C97"/>
                </a:solidFill>
              </a:rPr>
              <a:t>Prices During A Stay-in-Place Policy</a:t>
            </a:r>
          </a:p>
        </p:txBody>
      </p:sp>
      <p:sp>
        <p:nvSpPr>
          <p:cNvPr id="3" name="Content Placeholder 2"/>
          <p:cNvSpPr>
            <a:spLocks noGrp="1"/>
          </p:cNvSpPr>
          <p:nvPr>
            <p:ph idx="1"/>
          </p:nvPr>
        </p:nvSpPr>
        <p:spPr>
          <a:xfrm>
            <a:off x="457200" y="1371600"/>
            <a:ext cx="8229600" cy="5334000"/>
          </a:xfrm>
        </p:spPr>
        <p:txBody>
          <a:bodyPr>
            <a:normAutofit fontScale="25000" lnSpcReduction="20000"/>
          </a:bodyPr>
          <a:lstStyle/>
          <a:p>
            <a:pPr>
              <a:lnSpc>
                <a:spcPct val="120000"/>
              </a:lnSpc>
            </a:pPr>
            <a:r>
              <a:rPr lang="en-US" sz="12000" dirty="0"/>
              <a:t>Assumption: theoretical prices for unavailable rural amenities (</a:t>
            </a:r>
            <a:r>
              <a:rPr lang="en-US" sz="12000" dirty="0" err="1"/>
              <a:t>ip</a:t>
            </a:r>
            <a:r>
              <a:rPr lang="en-US" sz="12000" baseline="-25000" dirty="0" err="1"/>
              <a:t>aR</a:t>
            </a:r>
            <a:r>
              <a:rPr lang="en-US" sz="12000" dirty="0"/>
              <a:t>) ≤ theoretical prices for unavailable products during a stay-in-place policy</a:t>
            </a:r>
          </a:p>
          <a:p>
            <a:pPr lvl="1">
              <a:lnSpc>
                <a:spcPct val="120000"/>
              </a:lnSpc>
            </a:pPr>
            <a:r>
              <a:rPr lang="en-US" sz="8000" dirty="0"/>
              <a:t>Tourist amenities are generally less important than non-essential products.  For example, Broadway plays vs. elective medical care</a:t>
            </a:r>
          </a:p>
          <a:p>
            <a:pPr lvl="1">
              <a:lnSpc>
                <a:spcPct val="120000"/>
              </a:lnSpc>
            </a:pPr>
            <a:r>
              <a:rPr lang="en-US" sz="8000" dirty="0"/>
              <a:t>Tourists are better able to predict and plan for unavailable products</a:t>
            </a:r>
            <a:endParaRPr lang="en-US" sz="11600" dirty="0"/>
          </a:p>
          <a:p>
            <a:pPr>
              <a:lnSpc>
                <a:spcPct val="120000"/>
              </a:lnSpc>
            </a:pPr>
            <a:endParaRPr lang="en-US" sz="2400" dirty="0"/>
          </a:p>
          <a:p>
            <a:pPr>
              <a:lnSpc>
                <a:spcPct val="120000"/>
              </a:lnSpc>
            </a:pPr>
            <a:r>
              <a:rPr lang="en-US" sz="12000" dirty="0"/>
              <a:t>Formulas to calculate aggregate prices when good 2, service 2, and amenities are unavailable:</a:t>
            </a:r>
          </a:p>
          <a:p>
            <a:pPr lvl="1">
              <a:lnSpc>
                <a:spcPct val="120000"/>
              </a:lnSpc>
            </a:pPr>
            <a:r>
              <a:rPr lang="en-US" sz="8000" dirty="0" err="1"/>
              <a:t>ip</a:t>
            </a:r>
            <a:r>
              <a:rPr lang="en-US" sz="8000" baseline="-25000" dirty="0" err="1"/>
              <a:t>aR</a:t>
            </a:r>
            <a:r>
              <a:rPr lang="en-US" sz="8000" baseline="-25000" dirty="0"/>
              <a:t> </a:t>
            </a:r>
            <a:r>
              <a:rPr lang="en-US" sz="8000" dirty="0"/>
              <a:t>= [(1–</a:t>
            </a:r>
            <a:r>
              <a:rPr lang="en-US" sz="8000" dirty="0" err="1"/>
              <a:t>w</a:t>
            </a:r>
            <a:r>
              <a:rPr lang="en-US" sz="8000" baseline="-25000" dirty="0" err="1"/>
              <a:t>hT</a:t>
            </a:r>
            <a:r>
              <a:rPr lang="en-US" sz="8000" dirty="0" err="1"/>
              <a:t>p</a:t>
            </a:r>
            <a:r>
              <a:rPr lang="en-US" sz="8000" baseline="-25000" dirty="0" err="1"/>
              <a:t>hR</a:t>
            </a:r>
            <a:r>
              <a:rPr lang="en-US" sz="8000" dirty="0"/>
              <a:t> - (w</a:t>
            </a:r>
            <a:r>
              <a:rPr lang="en-US" sz="8000" baseline="-25000" dirty="0"/>
              <a:t>g1T</a:t>
            </a:r>
            <a:r>
              <a:rPr lang="en-US" sz="8000" dirty="0"/>
              <a:t>p</a:t>
            </a:r>
            <a:r>
              <a:rPr lang="en-US" sz="8000" baseline="-25000" dirty="0"/>
              <a:t>g1R</a:t>
            </a:r>
            <a:r>
              <a:rPr lang="en-US" sz="8000" dirty="0"/>
              <a:t>+w</a:t>
            </a:r>
            <a:r>
              <a:rPr lang="en-US" sz="8000" baseline="-25000" dirty="0"/>
              <a:t>g2T</a:t>
            </a:r>
            <a:r>
              <a:rPr lang="en-US" sz="8000" dirty="0"/>
              <a:t>p</a:t>
            </a:r>
            <a:r>
              <a:rPr lang="en-US" sz="8000" baseline="-25000" dirty="0"/>
              <a:t>g2R</a:t>
            </a:r>
            <a:r>
              <a:rPr lang="en-US" sz="8000" dirty="0"/>
              <a:t>)- (w</a:t>
            </a:r>
            <a:r>
              <a:rPr lang="en-US" sz="8000" baseline="-25000" dirty="0"/>
              <a:t>s1T</a:t>
            </a:r>
            <a:r>
              <a:rPr lang="en-US" sz="8000" dirty="0"/>
              <a:t>p</a:t>
            </a:r>
            <a:r>
              <a:rPr lang="en-US" sz="8000" baseline="-25000" dirty="0"/>
              <a:t>s1R</a:t>
            </a:r>
            <a:r>
              <a:rPr lang="en-US" sz="8000" dirty="0"/>
              <a:t>+w</a:t>
            </a:r>
            <a:r>
              <a:rPr lang="en-US" sz="8000" baseline="-25000" dirty="0"/>
              <a:t>s2T</a:t>
            </a:r>
            <a:r>
              <a:rPr lang="en-US" sz="8000" dirty="0"/>
              <a:t>p</a:t>
            </a:r>
            <a:r>
              <a:rPr lang="en-US" sz="8000" baseline="-25000" dirty="0"/>
              <a:t>s2R</a:t>
            </a:r>
            <a:r>
              <a:rPr lang="en-US" sz="8000" dirty="0"/>
              <a:t>)]/</a:t>
            </a:r>
            <a:r>
              <a:rPr lang="en-US" sz="8000" dirty="0" err="1"/>
              <a:t>w</a:t>
            </a:r>
            <a:r>
              <a:rPr lang="en-US" sz="8000" baseline="-25000" dirty="0" err="1"/>
              <a:t>aT</a:t>
            </a:r>
            <a:endParaRPr lang="en-US" sz="8000" baseline="-25000" dirty="0"/>
          </a:p>
          <a:p>
            <a:pPr lvl="1">
              <a:lnSpc>
                <a:spcPct val="120000"/>
              </a:lnSpc>
            </a:pPr>
            <a:r>
              <a:rPr lang="en-US" sz="8000" dirty="0"/>
              <a:t>Theoretical ≥ </a:t>
            </a:r>
            <a:r>
              <a:rPr lang="en-US" sz="8000" dirty="0" err="1"/>
              <a:t>w</a:t>
            </a:r>
            <a:r>
              <a:rPr lang="en-US" sz="8000" baseline="-25000" dirty="0" err="1"/>
              <a:t>h</a:t>
            </a:r>
            <a:r>
              <a:rPr lang="en-US" sz="8000" dirty="0" err="1"/>
              <a:t>p</a:t>
            </a:r>
            <a:r>
              <a:rPr lang="en-US" sz="8000" baseline="-25000" dirty="0" err="1"/>
              <a:t>hSIP</a:t>
            </a:r>
            <a:r>
              <a:rPr lang="en-US" sz="8000" dirty="0"/>
              <a:t> +w</a:t>
            </a:r>
            <a:r>
              <a:rPr lang="en-US" sz="8000" baseline="-25000" dirty="0"/>
              <a:t>g1</a:t>
            </a:r>
            <a:r>
              <a:rPr lang="en-US" sz="8000" dirty="0"/>
              <a:t>p</a:t>
            </a:r>
            <a:r>
              <a:rPr lang="en-US" sz="8000" baseline="-25000" dirty="0"/>
              <a:t>g1SIP</a:t>
            </a:r>
            <a:r>
              <a:rPr lang="en-US" sz="8000" dirty="0"/>
              <a:t>+ w</a:t>
            </a:r>
            <a:r>
              <a:rPr lang="en-US" sz="8000" baseline="-25000" dirty="0"/>
              <a:t>g2</a:t>
            </a:r>
            <a:r>
              <a:rPr lang="en-US" sz="8000" dirty="0"/>
              <a:t>ip</a:t>
            </a:r>
            <a:r>
              <a:rPr lang="en-US" sz="8000" baseline="-25000" dirty="0"/>
              <a:t>aR</a:t>
            </a:r>
            <a:r>
              <a:rPr lang="en-US" sz="8000" dirty="0"/>
              <a:t>+  w</a:t>
            </a:r>
            <a:r>
              <a:rPr lang="en-US" sz="8000" baseline="-25000" dirty="0"/>
              <a:t>s1</a:t>
            </a:r>
            <a:r>
              <a:rPr lang="en-US" sz="8000" dirty="0"/>
              <a:t>p</a:t>
            </a:r>
            <a:r>
              <a:rPr lang="en-US" sz="8000" baseline="-25000" dirty="0"/>
              <a:t>s1SIP</a:t>
            </a:r>
            <a:r>
              <a:rPr lang="en-US" sz="8000" dirty="0"/>
              <a:t> +w</a:t>
            </a:r>
            <a:r>
              <a:rPr lang="en-US" sz="8000" baseline="-25000" dirty="0"/>
              <a:t>s2</a:t>
            </a:r>
            <a:r>
              <a:rPr lang="en-US" sz="8000" dirty="0"/>
              <a:t>ip</a:t>
            </a:r>
            <a:r>
              <a:rPr lang="en-US" sz="8000" baseline="-25000" dirty="0"/>
              <a:t>aR</a:t>
            </a:r>
            <a:r>
              <a:rPr lang="en-US" sz="8000" dirty="0"/>
              <a:t>+   </a:t>
            </a:r>
            <a:r>
              <a:rPr lang="en-US" sz="8000" dirty="0" err="1"/>
              <a:t>w</a:t>
            </a:r>
            <a:r>
              <a:rPr lang="en-US" sz="8000" baseline="-25000" dirty="0" err="1"/>
              <a:t>a</a:t>
            </a:r>
            <a:r>
              <a:rPr lang="en-US" sz="8000" dirty="0" err="1"/>
              <a:t>ip</a:t>
            </a:r>
            <a:r>
              <a:rPr lang="en-US" sz="8000" baseline="-25000" dirty="0" err="1"/>
              <a:t>aR</a:t>
            </a:r>
            <a:endParaRPr lang="en-US" sz="8000" baseline="-25000" dirty="0"/>
          </a:p>
          <a:p>
            <a:pPr lvl="1">
              <a:lnSpc>
                <a:spcPct val="120000"/>
              </a:lnSpc>
            </a:pPr>
            <a:r>
              <a:rPr lang="en-US" sz="8000" dirty="0"/>
              <a:t>Quasi-CPI =    </a:t>
            </a:r>
            <a:r>
              <a:rPr lang="en-US" sz="8000" dirty="0" err="1"/>
              <a:t>w</a:t>
            </a:r>
            <a:r>
              <a:rPr lang="en-US" sz="8000" baseline="-25000" dirty="0" err="1"/>
              <a:t>h</a:t>
            </a:r>
            <a:r>
              <a:rPr lang="en-US" sz="8000" dirty="0" err="1"/>
              <a:t>p</a:t>
            </a:r>
            <a:r>
              <a:rPr lang="en-US" sz="8000" baseline="-25000" dirty="0" err="1"/>
              <a:t>hSIP</a:t>
            </a:r>
            <a:r>
              <a:rPr lang="en-US" sz="8000" dirty="0"/>
              <a:t> +w</a:t>
            </a:r>
            <a:r>
              <a:rPr lang="en-US" sz="8000" baseline="-25000" dirty="0"/>
              <a:t>g1</a:t>
            </a:r>
            <a:r>
              <a:rPr lang="en-US" sz="8000" dirty="0"/>
              <a:t>p</a:t>
            </a:r>
            <a:r>
              <a:rPr lang="en-US" sz="8000" baseline="-25000" dirty="0"/>
              <a:t>g1SIP</a:t>
            </a:r>
            <a:r>
              <a:rPr lang="en-US" sz="8000" dirty="0"/>
              <a:t>+ w</a:t>
            </a:r>
            <a:r>
              <a:rPr lang="en-US" sz="8000" baseline="-25000" dirty="0"/>
              <a:t>g2</a:t>
            </a:r>
            <a:r>
              <a:rPr lang="en-US" sz="8000" dirty="0"/>
              <a:t>p</a:t>
            </a:r>
            <a:r>
              <a:rPr lang="en-US" sz="8000" baseline="-25000" dirty="0"/>
              <a:t>g1SIP</a:t>
            </a:r>
            <a:r>
              <a:rPr lang="en-US" sz="8000" dirty="0"/>
              <a:t>+w</a:t>
            </a:r>
            <a:r>
              <a:rPr lang="en-US" sz="8000" baseline="-25000" dirty="0"/>
              <a:t>s1</a:t>
            </a:r>
            <a:r>
              <a:rPr lang="en-US" sz="8000" dirty="0"/>
              <a:t>p</a:t>
            </a:r>
            <a:r>
              <a:rPr lang="en-US" sz="8000" baseline="-25000" dirty="0"/>
              <a:t>s1SIP</a:t>
            </a:r>
            <a:r>
              <a:rPr lang="en-US" sz="8000" dirty="0"/>
              <a:t> +w</a:t>
            </a:r>
            <a:r>
              <a:rPr lang="en-US" sz="8000" baseline="-25000" dirty="0"/>
              <a:t>s2</a:t>
            </a:r>
            <a:r>
              <a:rPr lang="en-US" sz="8000" dirty="0"/>
              <a:t>p</a:t>
            </a:r>
            <a:r>
              <a:rPr lang="en-US" sz="8000" baseline="-25000" dirty="0"/>
              <a:t>s1SIP</a:t>
            </a:r>
            <a:r>
              <a:rPr lang="en-US" sz="8000" dirty="0"/>
              <a:t>+w</a:t>
            </a:r>
            <a:r>
              <a:rPr lang="en-US" sz="8000" baseline="-25000" dirty="0"/>
              <a:t>a</a:t>
            </a:r>
            <a:r>
              <a:rPr lang="en-US" sz="8000" dirty="0"/>
              <a:t>ip</a:t>
            </a:r>
            <a:r>
              <a:rPr lang="en-US" sz="8000" baseline="-25000" dirty="0"/>
              <a:t>s1SIP</a:t>
            </a:r>
          </a:p>
        </p:txBody>
      </p:sp>
      <p:sp>
        <p:nvSpPr>
          <p:cNvPr id="5" name="Slide Number Placeholder 4"/>
          <p:cNvSpPr>
            <a:spLocks noGrp="1"/>
          </p:cNvSpPr>
          <p:nvPr>
            <p:ph type="sldNum" sz="quarter" idx="12"/>
          </p:nvPr>
        </p:nvSpPr>
        <p:spPr/>
        <p:txBody>
          <a:bodyPr/>
          <a:lstStyle/>
          <a:p>
            <a:fld id="{2F2C37F8-DB9F-4D58-B490-F5ECA928CAA2}" type="slidenum">
              <a:rPr lang="en-US" smtClean="0"/>
              <a:t>7</a:t>
            </a:fld>
            <a:endParaRPr lang="en-US" dirty="0"/>
          </a:p>
        </p:txBody>
      </p:sp>
      <p:sp>
        <p:nvSpPr>
          <p:cNvPr id="6" name="Oval 5">
            <a:extLst>
              <a:ext uri="{FF2B5EF4-FFF2-40B4-BE49-F238E27FC236}">
                <a16:creationId xmlns:a16="http://schemas.microsoft.com/office/drawing/2014/main" id="{2BA787A6-A147-488A-ADE5-2EF640CE4141}"/>
              </a:ext>
            </a:extLst>
          </p:cNvPr>
          <p:cNvSpPr/>
          <p:nvPr/>
        </p:nvSpPr>
        <p:spPr>
          <a:xfrm flipV="1">
            <a:off x="7696200" y="5638799"/>
            <a:ext cx="647700" cy="898524"/>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2CEC49B-0A71-4CC4-825C-F1EED1CA6BAB}"/>
              </a:ext>
            </a:extLst>
          </p:cNvPr>
          <p:cNvSpPr/>
          <p:nvPr/>
        </p:nvSpPr>
        <p:spPr>
          <a:xfrm flipV="1">
            <a:off x="6756400" y="5638799"/>
            <a:ext cx="647700" cy="898524"/>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EF0DE41-F422-4F11-85A8-3BCF99FCBCD6}"/>
              </a:ext>
            </a:extLst>
          </p:cNvPr>
          <p:cNvSpPr/>
          <p:nvPr/>
        </p:nvSpPr>
        <p:spPr>
          <a:xfrm flipV="1">
            <a:off x="4800600" y="5638799"/>
            <a:ext cx="647700" cy="898524"/>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78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2503"/>
            <a:ext cx="7672589" cy="914400"/>
          </a:xfrm>
        </p:spPr>
        <p:txBody>
          <a:bodyPr>
            <a:normAutofit/>
          </a:bodyPr>
          <a:lstStyle/>
          <a:p>
            <a:r>
              <a:rPr lang="en-US" sz="3200" dirty="0">
                <a:solidFill>
                  <a:srgbClr val="004C97"/>
                </a:solidFill>
              </a:rPr>
              <a:t>Time Use As a Proxy for Product Availability</a:t>
            </a:r>
          </a:p>
        </p:txBody>
      </p:sp>
      <p:sp>
        <p:nvSpPr>
          <p:cNvPr id="3" name="Content Placeholder 2"/>
          <p:cNvSpPr>
            <a:spLocks noGrp="1"/>
          </p:cNvSpPr>
          <p:nvPr>
            <p:ph idx="1"/>
          </p:nvPr>
        </p:nvSpPr>
        <p:spPr>
          <a:xfrm>
            <a:off x="457200" y="1294068"/>
            <a:ext cx="8229600" cy="5335331"/>
          </a:xfrm>
        </p:spPr>
        <p:txBody>
          <a:bodyPr>
            <a:normAutofit fontScale="25000" lnSpcReduction="20000"/>
          </a:bodyPr>
          <a:lstStyle/>
          <a:p>
            <a:pPr>
              <a:lnSpc>
                <a:spcPct val="120000"/>
              </a:lnSpc>
            </a:pPr>
            <a:r>
              <a:rPr lang="en-US" sz="12400" dirty="0"/>
              <a:t>Datasets used to measure time use:</a:t>
            </a:r>
          </a:p>
          <a:p>
            <a:pPr lvl="1">
              <a:lnSpc>
                <a:spcPct val="120000"/>
              </a:lnSpc>
            </a:pPr>
            <a:r>
              <a:rPr lang="en-US" sz="8000" dirty="0"/>
              <a:t>Google’s published COVID-19 Community Mobility Reports gives </a:t>
            </a:r>
            <a:r>
              <a:rPr lang="en-US" sz="8000" dirty="0">
                <a:solidFill>
                  <a:schemeClr val="accent4"/>
                </a:solidFill>
              </a:rPr>
              <a:t>changes</a:t>
            </a:r>
            <a:r>
              <a:rPr lang="en-US" sz="8000" dirty="0"/>
              <a:t> in retail and recreational time relative to a winter base period</a:t>
            </a:r>
          </a:p>
          <a:p>
            <a:pPr lvl="1">
              <a:lnSpc>
                <a:spcPct val="120000"/>
              </a:lnSpc>
            </a:pPr>
            <a:r>
              <a:rPr lang="en-US" sz="8000" dirty="0"/>
              <a:t>The American Time Use Survey (ATUS) gives normal time use</a:t>
            </a:r>
          </a:p>
          <a:p>
            <a:pPr lvl="1">
              <a:lnSpc>
                <a:spcPct val="120000"/>
              </a:lnSpc>
            </a:pPr>
            <a:r>
              <a:rPr lang="en-US" sz="8000" dirty="0" err="1"/>
              <a:t>Wunderground</a:t>
            </a:r>
            <a:r>
              <a:rPr lang="en-US" sz="8000" dirty="0"/>
              <a:t> gives summarized weather data that is used to adjust the Google mobility data for seasonal trends</a:t>
            </a:r>
          </a:p>
          <a:p>
            <a:pPr lvl="1">
              <a:lnSpc>
                <a:spcPct val="120000"/>
              </a:lnSpc>
            </a:pPr>
            <a:endParaRPr lang="en-US" sz="2400" dirty="0"/>
          </a:p>
          <a:p>
            <a:pPr>
              <a:lnSpc>
                <a:spcPct val="120000"/>
              </a:lnSpc>
            </a:pPr>
            <a:r>
              <a:rPr lang="en-US" sz="12400" dirty="0"/>
              <a:t>Assumption: product availability tracks time use</a:t>
            </a:r>
          </a:p>
          <a:p>
            <a:pPr lvl="1">
              <a:lnSpc>
                <a:spcPct val="120000"/>
              </a:lnSpc>
            </a:pPr>
            <a:r>
              <a:rPr lang="en-US" sz="8000" dirty="0"/>
              <a:t>26 percent of products are unavailable in a full stay-in-place policy</a:t>
            </a:r>
          </a:p>
          <a:p>
            <a:pPr lvl="1">
              <a:lnSpc>
                <a:spcPct val="120000"/>
              </a:lnSpc>
            </a:pPr>
            <a:r>
              <a:rPr lang="en-US" sz="8000" dirty="0"/>
              <a:t>Non-essential retail and recreational time would fall from 57 minutes per day (the ATUS average) to 0 in a full stay-in-place policy</a:t>
            </a:r>
          </a:p>
          <a:p>
            <a:pPr lvl="1">
              <a:lnSpc>
                <a:spcPct val="120000"/>
              </a:lnSpc>
            </a:pPr>
            <a:r>
              <a:rPr lang="en-US" sz="8000" dirty="0"/>
              <a:t>Average retail and recreational time fell 16 minutes in</a:t>
            </a:r>
            <a:r>
              <a:rPr lang="en-US" sz="8400" dirty="0"/>
              <a:t> March, etc.</a:t>
            </a:r>
          </a:p>
          <a:p>
            <a:pPr lvl="1">
              <a:lnSpc>
                <a:spcPct val="120000"/>
              </a:lnSpc>
            </a:pPr>
            <a:r>
              <a:rPr lang="en-US" sz="8400" dirty="0"/>
              <a:t>Average unavailability in March is 7 percent [(16/57)*26 percent]</a:t>
            </a:r>
          </a:p>
          <a:p>
            <a:pPr lvl="1">
              <a:lnSpc>
                <a:spcPct val="120000"/>
              </a:lnSpc>
            </a:pPr>
            <a:endParaRPr lang="en-US" sz="2400" dirty="0"/>
          </a:p>
        </p:txBody>
      </p:sp>
      <p:sp>
        <p:nvSpPr>
          <p:cNvPr id="5" name="Slide Number Placeholder 4"/>
          <p:cNvSpPr>
            <a:spLocks noGrp="1"/>
          </p:cNvSpPr>
          <p:nvPr>
            <p:ph type="sldNum" sz="quarter" idx="12"/>
          </p:nvPr>
        </p:nvSpPr>
        <p:spPr/>
        <p:txBody>
          <a:bodyPr/>
          <a:lstStyle/>
          <a:p>
            <a:fld id="{2F2C37F8-DB9F-4D58-B490-F5ECA928CAA2}" type="slidenum">
              <a:rPr lang="en-US" smtClean="0"/>
              <a:t>8</a:t>
            </a:fld>
            <a:endParaRPr lang="en-US" dirty="0"/>
          </a:p>
        </p:txBody>
      </p:sp>
    </p:spTree>
    <p:extLst>
      <p:ext uri="{BB962C8B-B14F-4D97-AF65-F5344CB8AC3E}">
        <p14:creationId xmlns:p14="http://schemas.microsoft.com/office/powerpoint/2010/main" val="386565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6CA7580-2687-4886-B0E8-4EBCE51857B1}"/>
              </a:ext>
            </a:extLst>
          </p:cNvPr>
          <p:cNvPicPr>
            <a:picLocks noGrp="1"/>
          </p:cNvPicPr>
          <p:nvPr>
            <p:ph idx="1"/>
          </p:nvPr>
        </p:nvPicPr>
        <p:blipFill>
          <a:blip r:embed="rId3"/>
          <a:stretch>
            <a:fillRect/>
          </a:stretch>
        </p:blipFill>
        <p:spPr>
          <a:xfrm>
            <a:off x="0" y="1371600"/>
            <a:ext cx="9144000" cy="5486400"/>
          </a:xfrm>
          <a:prstGeom prst="rect">
            <a:avLst/>
          </a:prstGeom>
        </p:spPr>
      </p:pic>
      <p:sp>
        <p:nvSpPr>
          <p:cNvPr id="2" name="Title 1"/>
          <p:cNvSpPr>
            <a:spLocks noGrp="1"/>
          </p:cNvSpPr>
          <p:nvPr>
            <p:ph type="title"/>
          </p:nvPr>
        </p:nvSpPr>
        <p:spPr>
          <a:xfrm>
            <a:off x="533400" y="76200"/>
            <a:ext cx="6781800" cy="914400"/>
          </a:xfrm>
        </p:spPr>
        <p:txBody>
          <a:bodyPr>
            <a:normAutofit fontScale="90000"/>
          </a:bodyPr>
          <a:lstStyle/>
          <a:p>
            <a:r>
              <a:rPr lang="en-US" dirty="0">
                <a:solidFill>
                  <a:srgbClr val="004C97"/>
                </a:solidFill>
              </a:rPr>
              <a:t>Retail and Recreational Location Time</a:t>
            </a:r>
            <a:endParaRPr lang="en-US" sz="2700" dirty="0">
              <a:solidFill>
                <a:srgbClr val="004C97"/>
              </a:solidFill>
            </a:endParaRPr>
          </a:p>
        </p:txBody>
      </p:sp>
      <p:sp>
        <p:nvSpPr>
          <p:cNvPr id="5" name="Slide Number Placeholder 4"/>
          <p:cNvSpPr>
            <a:spLocks noGrp="1"/>
          </p:cNvSpPr>
          <p:nvPr>
            <p:ph type="sldNum" sz="quarter" idx="12"/>
          </p:nvPr>
        </p:nvSpPr>
        <p:spPr/>
        <p:txBody>
          <a:bodyPr/>
          <a:lstStyle/>
          <a:p>
            <a:fld id="{2F2C37F8-DB9F-4D58-B490-F5ECA928CAA2}" type="slidenum">
              <a:rPr lang="en-US" smtClean="0"/>
              <a:t>9</a:t>
            </a:fld>
            <a:endParaRPr lang="en-US" dirty="0"/>
          </a:p>
        </p:txBody>
      </p:sp>
    </p:spTree>
    <p:extLst>
      <p:ext uri="{BB962C8B-B14F-4D97-AF65-F5344CB8AC3E}">
        <p14:creationId xmlns:p14="http://schemas.microsoft.com/office/powerpoint/2010/main" val="3747269306"/>
      </p:ext>
    </p:extLst>
  </p:cSld>
  <p:clrMapOvr>
    <a:masterClrMapping/>
  </p:clrMapOvr>
</p:sld>
</file>

<file path=ppt/theme/theme1.xml><?xml version="1.0" encoding="utf-8"?>
<a:theme xmlns:a="http://schemas.openxmlformats.org/drawingml/2006/main" name="BEA-PPT-ArtDeco-Style">
  <a:themeElements>
    <a:clrScheme name="BEA-Colors-2016 1">
      <a:dk1>
        <a:srgbClr val="000000"/>
      </a:dk1>
      <a:lt1>
        <a:srgbClr val="FFFFFF"/>
      </a:lt1>
      <a:dk2>
        <a:srgbClr val="004C97"/>
      </a:dk2>
      <a:lt2>
        <a:srgbClr val="FFE9C3"/>
      </a:lt2>
      <a:accent1>
        <a:srgbClr val="004C97"/>
      </a:accent1>
      <a:accent2>
        <a:srgbClr val="0097A9"/>
      </a:accent2>
      <a:accent3>
        <a:srgbClr val="2DCCD3"/>
      </a:accent3>
      <a:accent4>
        <a:srgbClr val="D86018"/>
      </a:accent4>
      <a:accent5>
        <a:srgbClr val="F2A900"/>
      </a:accent5>
      <a:accent6>
        <a:srgbClr val="9EA2A2"/>
      </a:accent6>
      <a:hlink>
        <a:srgbClr val="6CACE4"/>
      </a:hlink>
      <a:folHlink>
        <a:srgbClr val="B5255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DBF52633-3455-B44F-8B2F-B841AE4E5D5D}" vid="{D50747F6-7093-5144-936F-CB3C0D1AC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9425</TotalTime>
  <Words>1616</Words>
  <Application>Microsoft Office PowerPoint</Application>
  <PresentationFormat>On-screen Show (4:3)</PresentationFormat>
  <Paragraphs>135</Paragraphs>
  <Slides>16</Slides>
  <Notes>15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Constantia</vt:lpstr>
      <vt:lpstr>BEA-PPT-ArtDeco-Style</vt:lpstr>
      <vt:lpstr>Consumer Prices During a Stay-in-Place Policy: Theoretical Inflation for Unavailable Products  by Rachel Soloveichik </vt:lpstr>
      <vt:lpstr>Motivation for Research: Estimated Product Unavailability During Covid-19</vt:lpstr>
      <vt:lpstr>Theoretical Price Measurement Problem</vt:lpstr>
      <vt:lpstr>Previous Price Index Research</vt:lpstr>
      <vt:lpstr>New Price Measurement Model</vt:lpstr>
      <vt:lpstr>Previous Regional Price Research</vt:lpstr>
      <vt:lpstr>Prices During A Stay-in-Place Policy</vt:lpstr>
      <vt:lpstr>Time Use As a Proxy for Product Availability</vt:lpstr>
      <vt:lpstr>Retail and Recreational Location Time</vt:lpstr>
      <vt:lpstr>Retail and Recreational Time, Mar 2020 Adjusted Daily Minutes Relative to Normal</vt:lpstr>
      <vt:lpstr>Retail and Recreational Time, Q2 2020 Adjusted Daily Minutes Relative to Normal</vt:lpstr>
      <vt:lpstr>Retail and Recreational Time, Q3 2020 Adjusted Daily Minutes Relative to Normal</vt:lpstr>
      <vt:lpstr>Calculating Theoretical Inflation</vt:lpstr>
      <vt:lpstr>Monthly Inflation During Covid-19</vt:lpstr>
      <vt:lpstr>Theoretical Q3 Inflation vs. 2018 Income  Bubble size is proportional to regional population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Living Indexes When Products Are Unavailable by Rachel Soloveichik</dc:title>
  <dc:creator>Soloveichik, Rachel</dc:creator>
  <cp:lastModifiedBy>Soloveichik, Rachel</cp:lastModifiedBy>
  <cp:revision>130</cp:revision>
  <dcterms:created xsi:type="dcterms:W3CDTF">2020-08-28T19:39:48Z</dcterms:created>
  <dcterms:modified xsi:type="dcterms:W3CDTF">2020-12-07T23:07:36Z</dcterms:modified>
</cp:coreProperties>
</file>